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96" r:id="rId3"/>
    <p:sldId id="257" r:id="rId4"/>
    <p:sldId id="297" r:id="rId5"/>
    <p:sldId id="345" r:id="rId6"/>
    <p:sldId id="258" r:id="rId7"/>
    <p:sldId id="259" r:id="rId8"/>
    <p:sldId id="260" r:id="rId9"/>
    <p:sldId id="261" r:id="rId10"/>
    <p:sldId id="262" r:id="rId11"/>
    <p:sldId id="263" r:id="rId12"/>
    <p:sldId id="298" r:id="rId13"/>
    <p:sldId id="264" r:id="rId14"/>
    <p:sldId id="299" r:id="rId15"/>
    <p:sldId id="300" r:id="rId16"/>
    <p:sldId id="301" r:id="rId17"/>
    <p:sldId id="302" r:id="rId18"/>
    <p:sldId id="303" r:id="rId19"/>
    <p:sldId id="304" r:id="rId20"/>
    <p:sldId id="305" r:id="rId21"/>
    <p:sldId id="306" r:id="rId22"/>
    <p:sldId id="307" r:id="rId23"/>
    <p:sldId id="308" r:id="rId24"/>
    <p:sldId id="265" r:id="rId25"/>
    <p:sldId id="266" r:id="rId26"/>
    <p:sldId id="267" r:id="rId27"/>
    <p:sldId id="268" r:id="rId28"/>
    <p:sldId id="269" r:id="rId29"/>
    <p:sldId id="270" r:id="rId30"/>
    <p:sldId id="309" r:id="rId31"/>
    <p:sldId id="310" r:id="rId32"/>
    <p:sldId id="311" r:id="rId33"/>
    <p:sldId id="312" r:id="rId34"/>
    <p:sldId id="313" r:id="rId35"/>
    <p:sldId id="314" r:id="rId36"/>
    <p:sldId id="315" r:id="rId37"/>
    <p:sldId id="316" r:id="rId38"/>
    <p:sldId id="317" r:id="rId39"/>
    <p:sldId id="271" r:id="rId40"/>
    <p:sldId id="272" r:id="rId41"/>
    <p:sldId id="273" r:id="rId42"/>
    <p:sldId id="274" r:id="rId43"/>
    <p:sldId id="279" r:id="rId44"/>
    <p:sldId id="280" r:id="rId45"/>
    <p:sldId id="346" r:id="rId46"/>
    <p:sldId id="275" r:id="rId47"/>
    <p:sldId id="281" r:id="rId48"/>
    <p:sldId id="282" r:id="rId49"/>
    <p:sldId id="347" r:id="rId50"/>
    <p:sldId id="276" r:id="rId51"/>
    <p:sldId id="283" r:id="rId52"/>
    <p:sldId id="284" r:id="rId53"/>
    <p:sldId id="348" r:id="rId54"/>
    <p:sldId id="277" r:id="rId55"/>
    <p:sldId id="285" r:id="rId56"/>
    <p:sldId id="349" r:id="rId57"/>
    <p:sldId id="343" r:id="rId58"/>
    <p:sldId id="278" r:id="rId59"/>
    <p:sldId id="286" r:id="rId60"/>
    <p:sldId id="350" r:id="rId61"/>
    <p:sldId id="344" r:id="rId62"/>
    <p:sldId id="295"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51" r:id="rId79"/>
    <p:sldId id="352" r:id="rId80"/>
    <p:sldId id="335" r:id="rId81"/>
    <p:sldId id="336" r:id="rId82"/>
    <p:sldId id="337" r:id="rId83"/>
    <p:sldId id="338" r:id="rId84"/>
    <p:sldId id="339" r:id="rId85"/>
    <p:sldId id="340" r:id="rId86"/>
    <p:sldId id="341" r:id="rId87"/>
    <p:sldId id="342" r:id="rId88"/>
    <p:sldId id="35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1" autoAdjust="0"/>
    <p:restoredTop sz="94660"/>
  </p:normalViewPr>
  <p:slideViewPr>
    <p:cSldViewPr snapToGrid="0">
      <p:cViewPr varScale="1">
        <p:scale>
          <a:sx n="80" d="100"/>
          <a:sy n="80" d="100"/>
        </p:scale>
        <p:origin x="300" y="44"/>
      </p:cViewPr>
      <p:guideLst>
        <p:guide orient="horz" pos="2160"/>
        <p:guide pos="3840"/>
      </p:guideLst>
    </p:cSldViewPr>
  </p:slideViewPr>
  <p:notesTextViewPr>
    <p:cViewPr>
      <p:scale>
        <a:sx n="1" d="1"/>
        <a:sy n="1" d="1"/>
      </p:scale>
      <p:origin x="0" y="0"/>
    </p:cViewPr>
  </p:notesTextViewPr>
  <p:sorterViewPr>
    <p:cViewPr>
      <p:scale>
        <a:sx n="100" d="100"/>
        <a:sy n="100" d="100"/>
      </p:scale>
      <p:origin x="0" y="-384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B2BC-722B-4C22-A5B3-BEFE663917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3BAC41-E0A2-48AD-85AC-0A250F8D0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B31FB1-8617-4E7E-9A41-67280D4B16D0}"/>
              </a:ext>
            </a:extLst>
          </p:cNvPr>
          <p:cNvSpPr>
            <a:spLocks noGrp="1"/>
          </p:cNvSpPr>
          <p:nvPr>
            <p:ph type="dt" sz="half" idx="10"/>
          </p:nvPr>
        </p:nvSpPr>
        <p:spPr/>
        <p:txBody>
          <a:bodyPr/>
          <a:lstStyle/>
          <a:p>
            <a:fld id="{B61BEF0D-F0BB-DE4B-95CE-6DB70DBA9567}" type="datetimeFigureOut">
              <a:rPr lang="en-US" smtClean="0"/>
              <a:pPr/>
              <a:t>9/15/2020</a:t>
            </a:fld>
            <a:endParaRPr lang="en-US" dirty="0"/>
          </a:p>
        </p:txBody>
      </p:sp>
      <p:sp>
        <p:nvSpPr>
          <p:cNvPr id="5" name="Footer Placeholder 4">
            <a:extLst>
              <a:ext uri="{FF2B5EF4-FFF2-40B4-BE49-F238E27FC236}">
                <a16:creationId xmlns:a16="http://schemas.microsoft.com/office/drawing/2014/main" id="{0E71046C-F073-43A7-BB01-9D764C33DF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1F4CAA-FAE1-40EB-B93B-63C51B760AF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038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1A44-3588-4DFB-8F5B-A84A693CEC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ED6B4-3038-4B1B-BF9F-D653351C60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0A272-02FD-4E4A-9DC9-2BE31FA2F974}"/>
              </a:ext>
            </a:extLst>
          </p:cNvPr>
          <p:cNvSpPr>
            <a:spLocks noGrp="1"/>
          </p:cNvSpPr>
          <p:nvPr>
            <p:ph type="dt" sz="half" idx="10"/>
          </p:nvPr>
        </p:nvSpPr>
        <p:spPr/>
        <p:txBody>
          <a:bodyPr/>
          <a:lstStyle/>
          <a:p>
            <a:fld id="{55C6B4A9-1611-4792-9094-5F34BCA07E0B}" type="datetimeFigureOut">
              <a:rPr lang="en-US" smtClean="0"/>
              <a:pPr/>
              <a:t>9/15/2020</a:t>
            </a:fld>
            <a:endParaRPr lang="en-US" dirty="0"/>
          </a:p>
        </p:txBody>
      </p:sp>
      <p:sp>
        <p:nvSpPr>
          <p:cNvPr id="5" name="Footer Placeholder 4">
            <a:extLst>
              <a:ext uri="{FF2B5EF4-FFF2-40B4-BE49-F238E27FC236}">
                <a16:creationId xmlns:a16="http://schemas.microsoft.com/office/drawing/2014/main" id="{98AFF952-E8E7-4996-A1E7-DDE5B671CC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F4EF7E-AEE4-487D-A3A5-7CDEACE3C65C}"/>
              </a:ext>
            </a:extLst>
          </p:cNvPr>
          <p:cNvSpPr>
            <a:spLocks noGrp="1"/>
          </p:cNvSpPr>
          <p:nvPr>
            <p:ph type="sldNum" sz="quarter" idx="12"/>
          </p:nvPr>
        </p:nvSpPr>
        <p:spPr/>
        <p:txBody>
          <a:bodyPr/>
          <a:lstStyle/>
          <a:p>
            <a:fld id="{89333C77-0158-454C-844F-B7AB9BD7DAD4}" type="slidenum">
              <a:rPr lang="en-US" smtClean="0"/>
              <a:pPr/>
              <a:t>‹#›</a:t>
            </a:fld>
            <a:endParaRPr lang="en-US" dirty="0"/>
          </a:p>
        </p:txBody>
      </p:sp>
    </p:spTree>
    <p:extLst>
      <p:ext uri="{BB962C8B-B14F-4D97-AF65-F5344CB8AC3E}">
        <p14:creationId xmlns:p14="http://schemas.microsoft.com/office/powerpoint/2010/main" val="2969482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674E91-E19E-4ECC-A14D-045BAEE406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4A2925-D38C-4152-B48A-36FE7E7C47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2F90E-BCBF-49B6-B7C9-684997100267}"/>
              </a:ext>
            </a:extLst>
          </p:cNvPr>
          <p:cNvSpPr>
            <a:spLocks noGrp="1"/>
          </p:cNvSpPr>
          <p:nvPr>
            <p:ph type="dt" sz="half" idx="10"/>
          </p:nvPr>
        </p:nvSpPr>
        <p:spPr/>
        <p:txBody>
          <a:bodyPr/>
          <a:lstStyle/>
          <a:p>
            <a:fld id="{B61BEF0D-F0BB-DE4B-95CE-6DB70DBA9567}" type="datetimeFigureOut">
              <a:rPr lang="en-US" smtClean="0"/>
              <a:pPr/>
              <a:t>9/15/2020</a:t>
            </a:fld>
            <a:endParaRPr lang="en-US" dirty="0"/>
          </a:p>
        </p:txBody>
      </p:sp>
      <p:sp>
        <p:nvSpPr>
          <p:cNvPr id="5" name="Footer Placeholder 4">
            <a:extLst>
              <a:ext uri="{FF2B5EF4-FFF2-40B4-BE49-F238E27FC236}">
                <a16:creationId xmlns:a16="http://schemas.microsoft.com/office/drawing/2014/main" id="{6182DC48-2DD7-4ABF-AD69-7E597E41DE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1707D9-2A1E-48D9-8D65-8F87DE50C2D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482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4A9B-0C6A-48B9-8701-EF4D7A891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ABF7E9-CE99-4DF2-A5F7-4F6E55A120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12055-B5C5-4898-AE48-098AA59DA611}"/>
              </a:ext>
            </a:extLst>
          </p:cNvPr>
          <p:cNvSpPr>
            <a:spLocks noGrp="1"/>
          </p:cNvSpPr>
          <p:nvPr>
            <p:ph type="dt" sz="half" idx="10"/>
          </p:nvPr>
        </p:nvSpPr>
        <p:spPr/>
        <p:txBody>
          <a:bodyPr/>
          <a:lstStyle/>
          <a:p>
            <a:fld id="{42A54C80-263E-416B-A8E0-580EDEADCBDC}" type="datetimeFigureOut">
              <a:rPr lang="en-US" smtClean="0"/>
              <a:pPr/>
              <a:t>9/15/2020</a:t>
            </a:fld>
            <a:endParaRPr lang="en-US" dirty="0"/>
          </a:p>
        </p:txBody>
      </p:sp>
      <p:sp>
        <p:nvSpPr>
          <p:cNvPr id="5" name="Footer Placeholder 4">
            <a:extLst>
              <a:ext uri="{FF2B5EF4-FFF2-40B4-BE49-F238E27FC236}">
                <a16:creationId xmlns:a16="http://schemas.microsoft.com/office/drawing/2014/main" id="{2938D3D5-A800-4C83-BC9C-F52FA5D709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4DB71D-8731-46A1-B594-7F8498141DBD}"/>
              </a:ext>
            </a:extLst>
          </p:cNvPr>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372454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DC5B1-1633-4270-B3F2-4DE1E744F1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4F8397-8ABD-4603-9570-8676575E6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E7B1ED-7A9B-42D8-BE74-68920796234C}"/>
              </a:ext>
            </a:extLst>
          </p:cNvPr>
          <p:cNvSpPr>
            <a:spLocks noGrp="1"/>
          </p:cNvSpPr>
          <p:nvPr>
            <p:ph type="dt" sz="half" idx="10"/>
          </p:nvPr>
        </p:nvSpPr>
        <p:spPr/>
        <p:txBody>
          <a:bodyPr/>
          <a:lstStyle/>
          <a:p>
            <a:fld id="{B61BEF0D-F0BB-DE4B-95CE-6DB70DBA9567}" type="datetimeFigureOut">
              <a:rPr lang="en-US" smtClean="0"/>
              <a:pPr/>
              <a:t>9/15/2020</a:t>
            </a:fld>
            <a:endParaRPr lang="en-US" dirty="0"/>
          </a:p>
        </p:txBody>
      </p:sp>
      <p:sp>
        <p:nvSpPr>
          <p:cNvPr id="5" name="Footer Placeholder 4">
            <a:extLst>
              <a:ext uri="{FF2B5EF4-FFF2-40B4-BE49-F238E27FC236}">
                <a16:creationId xmlns:a16="http://schemas.microsoft.com/office/drawing/2014/main" id="{017971F4-69F0-407C-9F22-8118E4E8F6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53DC28-6337-4298-9A99-D75B9F1E3B7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9768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4F288-864B-4714-9E85-D8F959C1E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E2890-5F2A-4FCC-9758-33D5E346A0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277052-DEC6-41D5-81E0-EC4D5DE6B8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554652-E077-44C6-A60F-788B9B6CCB65}"/>
              </a:ext>
            </a:extLst>
          </p:cNvPr>
          <p:cNvSpPr>
            <a:spLocks noGrp="1"/>
          </p:cNvSpPr>
          <p:nvPr>
            <p:ph type="dt" sz="half" idx="10"/>
          </p:nvPr>
        </p:nvSpPr>
        <p:spPr/>
        <p:txBody>
          <a:bodyPr/>
          <a:lstStyle/>
          <a:p>
            <a:fld id="{42A54C80-263E-416B-A8E0-580EDEADCBDC}" type="datetimeFigureOut">
              <a:rPr lang="en-US" smtClean="0"/>
              <a:pPr/>
              <a:t>9/15/2020</a:t>
            </a:fld>
            <a:endParaRPr lang="en-US" dirty="0"/>
          </a:p>
        </p:txBody>
      </p:sp>
      <p:sp>
        <p:nvSpPr>
          <p:cNvPr id="6" name="Footer Placeholder 5">
            <a:extLst>
              <a:ext uri="{FF2B5EF4-FFF2-40B4-BE49-F238E27FC236}">
                <a16:creationId xmlns:a16="http://schemas.microsoft.com/office/drawing/2014/main" id="{74CA67A7-349F-4BED-81AB-21AEC004AE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9C4D34-297E-4FBD-8246-71A0BDA53888}"/>
              </a:ext>
            </a:extLst>
          </p:cNvPr>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2521634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3D42-06FC-4244-8760-6ECF847008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B57265-28CF-4093-818E-5B93EABD6E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5BECC3-CAD0-4591-827D-0250A8F1F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7784B4-B7DA-4867-8A3D-76A26F732E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0E925-EDF4-4975-8054-100EC35E59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860428-EB2E-49F1-A6C9-E4C0B85AC373}"/>
              </a:ext>
            </a:extLst>
          </p:cNvPr>
          <p:cNvSpPr>
            <a:spLocks noGrp="1"/>
          </p:cNvSpPr>
          <p:nvPr>
            <p:ph type="dt" sz="half" idx="10"/>
          </p:nvPr>
        </p:nvSpPr>
        <p:spPr/>
        <p:txBody>
          <a:bodyPr/>
          <a:lstStyle/>
          <a:p>
            <a:fld id="{B61BEF0D-F0BB-DE4B-95CE-6DB70DBA9567}" type="datetimeFigureOut">
              <a:rPr lang="en-US" smtClean="0"/>
              <a:pPr/>
              <a:t>9/15/2020</a:t>
            </a:fld>
            <a:endParaRPr lang="en-US" dirty="0"/>
          </a:p>
        </p:txBody>
      </p:sp>
      <p:sp>
        <p:nvSpPr>
          <p:cNvPr id="8" name="Footer Placeholder 7">
            <a:extLst>
              <a:ext uri="{FF2B5EF4-FFF2-40B4-BE49-F238E27FC236}">
                <a16:creationId xmlns:a16="http://schemas.microsoft.com/office/drawing/2014/main" id="{0364B3CE-8EBD-4D1F-89AF-68D458B9887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C6DCB52-F8F8-45EA-8BB4-2C154BFB8EE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5624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23A1D-3944-4512-BBE4-650778FCD9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76AFBF-EB09-4812-9935-ABAE2229CCEB}"/>
              </a:ext>
            </a:extLst>
          </p:cNvPr>
          <p:cNvSpPr>
            <a:spLocks noGrp="1"/>
          </p:cNvSpPr>
          <p:nvPr>
            <p:ph type="dt" sz="half" idx="10"/>
          </p:nvPr>
        </p:nvSpPr>
        <p:spPr/>
        <p:txBody>
          <a:bodyPr/>
          <a:lstStyle/>
          <a:p>
            <a:fld id="{B61BEF0D-F0BB-DE4B-95CE-6DB70DBA9567}" type="datetimeFigureOut">
              <a:rPr lang="en-US" smtClean="0"/>
              <a:pPr/>
              <a:t>9/15/2020</a:t>
            </a:fld>
            <a:endParaRPr lang="en-US" dirty="0"/>
          </a:p>
        </p:txBody>
      </p:sp>
      <p:sp>
        <p:nvSpPr>
          <p:cNvPr id="4" name="Footer Placeholder 3">
            <a:extLst>
              <a:ext uri="{FF2B5EF4-FFF2-40B4-BE49-F238E27FC236}">
                <a16:creationId xmlns:a16="http://schemas.microsoft.com/office/drawing/2014/main" id="{A1ED202A-E825-41B9-9D13-70A9B654423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2E52C84-32FC-4044-A8BD-266255A93E3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8690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5833FB-5C5C-4D49-A66B-2F11212BFE68}"/>
              </a:ext>
            </a:extLst>
          </p:cNvPr>
          <p:cNvSpPr>
            <a:spLocks noGrp="1"/>
          </p:cNvSpPr>
          <p:nvPr>
            <p:ph type="dt" sz="half" idx="10"/>
          </p:nvPr>
        </p:nvSpPr>
        <p:spPr/>
        <p:txBody>
          <a:bodyPr/>
          <a:lstStyle/>
          <a:p>
            <a:fld id="{B61BEF0D-F0BB-DE4B-95CE-6DB70DBA9567}" type="datetimeFigureOut">
              <a:rPr lang="en-US" smtClean="0"/>
              <a:pPr/>
              <a:t>9/15/2020</a:t>
            </a:fld>
            <a:endParaRPr lang="en-US" dirty="0"/>
          </a:p>
        </p:txBody>
      </p:sp>
      <p:sp>
        <p:nvSpPr>
          <p:cNvPr id="3" name="Footer Placeholder 2">
            <a:extLst>
              <a:ext uri="{FF2B5EF4-FFF2-40B4-BE49-F238E27FC236}">
                <a16:creationId xmlns:a16="http://schemas.microsoft.com/office/drawing/2014/main" id="{A54F602E-FA68-405F-8138-F755EBC3C61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01BAF0-46DB-4AD7-B4B9-28B16CF5A96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283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F26A-9656-4756-8258-BC9F7895B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F702B2-B9DA-43E8-8A11-5A2C371BFF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B34809-D23C-40CA-8D03-1868BDCCA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D2C32A-0630-4E5D-AB33-51C87A4DAD77}"/>
              </a:ext>
            </a:extLst>
          </p:cNvPr>
          <p:cNvSpPr>
            <a:spLocks noGrp="1"/>
          </p:cNvSpPr>
          <p:nvPr>
            <p:ph type="dt" sz="half" idx="10"/>
          </p:nvPr>
        </p:nvSpPr>
        <p:spPr/>
        <p:txBody>
          <a:bodyPr/>
          <a:lstStyle/>
          <a:p>
            <a:fld id="{42A54C80-263E-416B-A8E0-580EDEADCBDC}" type="datetimeFigureOut">
              <a:rPr lang="en-US" smtClean="0"/>
              <a:pPr/>
              <a:t>9/15/2020</a:t>
            </a:fld>
            <a:endParaRPr lang="en-US" dirty="0"/>
          </a:p>
        </p:txBody>
      </p:sp>
      <p:sp>
        <p:nvSpPr>
          <p:cNvPr id="6" name="Footer Placeholder 5">
            <a:extLst>
              <a:ext uri="{FF2B5EF4-FFF2-40B4-BE49-F238E27FC236}">
                <a16:creationId xmlns:a16="http://schemas.microsoft.com/office/drawing/2014/main" id="{11DD0997-FBA1-4093-AAD3-CAA1C1B4F9A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9D2244E-E11C-40F8-8D7A-84AEE092BD5F}"/>
              </a:ext>
            </a:extLst>
          </p:cNvPr>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123950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FBD8-14C4-49CE-BFDA-B4C2F4609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35741F-2D1F-4901-95A9-3C5D9DCB76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108AE-A0F1-4278-9E2D-F7CE84F34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45E57-DD10-4A8E-A1BA-25E7CDDF1D2C}"/>
              </a:ext>
            </a:extLst>
          </p:cNvPr>
          <p:cNvSpPr>
            <a:spLocks noGrp="1"/>
          </p:cNvSpPr>
          <p:nvPr>
            <p:ph type="dt" sz="half" idx="10"/>
          </p:nvPr>
        </p:nvSpPr>
        <p:spPr/>
        <p:txBody>
          <a:bodyPr/>
          <a:lstStyle/>
          <a:p>
            <a:fld id="{B61BEF0D-F0BB-DE4B-95CE-6DB70DBA9567}" type="datetimeFigureOut">
              <a:rPr lang="en-US" smtClean="0"/>
              <a:pPr/>
              <a:t>9/15/2020</a:t>
            </a:fld>
            <a:endParaRPr lang="en-US" dirty="0"/>
          </a:p>
        </p:txBody>
      </p:sp>
      <p:sp>
        <p:nvSpPr>
          <p:cNvPr id="6" name="Footer Placeholder 5">
            <a:extLst>
              <a:ext uri="{FF2B5EF4-FFF2-40B4-BE49-F238E27FC236}">
                <a16:creationId xmlns:a16="http://schemas.microsoft.com/office/drawing/2014/main" id="{7486CA65-6B22-444C-ABEC-47A25F9A04E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8DBBB1-065B-4824-AEF6-4B559E127A1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1641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813516-BD1D-4DB8-B733-A7F7688FED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A58AB2-8B02-4F80-8CD0-BA03C46B49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004FF8-7A94-4F62-AD27-9A9E27987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9/15/2020</a:t>
            </a:fld>
            <a:endParaRPr lang="en-US" dirty="0"/>
          </a:p>
        </p:txBody>
      </p:sp>
      <p:sp>
        <p:nvSpPr>
          <p:cNvPr id="5" name="Footer Placeholder 4">
            <a:extLst>
              <a:ext uri="{FF2B5EF4-FFF2-40B4-BE49-F238E27FC236}">
                <a16:creationId xmlns:a16="http://schemas.microsoft.com/office/drawing/2014/main" id="{C2972541-A314-48D5-979D-0B2D402C5E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315694A-1B67-4B50-B014-026D406795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595556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BUFFER CACHE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2199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03886"/>
            <a:ext cx="13011150" cy="7315200"/>
          </a:xfrm>
          <a:prstGeom prst="rect">
            <a:avLst/>
          </a:prstGeom>
        </p:spPr>
      </p:pic>
      <p:sp>
        <p:nvSpPr>
          <p:cNvPr id="3" name="TextBox 2"/>
          <p:cNvSpPr txBox="1"/>
          <p:nvPr/>
        </p:nvSpPr>
        <p:spPr>
          <a:xfrm>
            <a:off x="-334850" y="6673334"/>
            <a:ext cx="2991553"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998484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436396"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741031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ko-KR">
                <a:ea typeface="굴림" pitchFamily="50" charset="-127"/>
              </a:rPr>
              <a:t>Buffer Headers</a:t>
            </a:r>
            <a:endParaRPr lang="en-US"/>
          </a:p>
        </p:txBody>
      </p:sp>
      <p:sp>
        <p:nvSpPr>
          <p:cNvPr id="3" name="Content Placeholder 2"/>
          <p:cNvSpPr>
            <a:spLocks noGrp="1"/>
          </p:cNvSpPr>
          <p:nvPr>
            <p:ph idx="1"/>
          </p:nvPr>
        </p:nvSpPr>
        <p:spPr>
          <a:xfrm>
            <a:off x="914400" y="1570038"/>
            <a:ext cx="10363200" cy="4114800"/>
          </a:xfrm>
        </p:spPr>
        <p:txBody>
          <a:bodyPr>
            <a:normAutofit/>
          </a:bodyPr>
          <a:lstStyle/>
          <a:p>
            <a:pPr algn="just">
              <a:defRPr/>
            </a:pPr>
            <a:r>
              <a:rPr lang="en-US" sz="3200" dirty="0"/>
              <a:t>During system initialization, the kernel allocates space for a number of buffers, configurable according to memory size and system performance constraints. </a:t>
            </a:r>
          </a:p>
          <a:p>
            <a:pPr algn="just">
              <a:defRPr/>
            </a:pPr>
            <a:r>
              <a:rPr lang="en-US" sz="3200" dirty="0"/>
              <a:t>A buffer consists of two parts: </a:t>
            </a:r>
          </a:p>
          <a:p>
            <a:pPr lvl="1" algn="just">
              <a:defRPr/>
            </a:pPr>
            <a:r>
              <a:rPr lang="en-US" sz="3200" dirty="0"/>
              <a:t>A memory array that contains data from the disk. </a:t>
            </a:r>
          </a:p>
          <a:p>
            <a:pPr lvl="1" algn="just">
              <a:defRPr/>
            </a:pPr>
            <a:r>
              <a:rPr lang="en-US" sz="3200" dirty="0"/>
              <a:t>A buffer header that identifies the buffer. </a:t>
            </a:r>
          </a:p>
          <a:p>
            <a:pPr marL="0" indent="0" algn="just">
              <a:buFontTx/>
              <a:buNone/>
              <a:defRPr/>
            </a:pPr>
            <a:endParaRPr lang="en-US" sz="3200" dirty="0"/>
          </a:p>
        </p:txBody>
      </p:sp>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8A208D62-2422-474F-BEE5-B22F23F774DD}" type="slidenum">
              <a:rPr lang="en-US" sz="1600">
                <a:solidFill>
                  <a:schemeClr val="tx1"/>
                </a:solidFill>
              </a:rPr>
              <a:pPr/>
              <a:t>12</a:t>
            </a:fld>
            <a:endParaRPr lang="en-US" sz="1600">
              <a:solidFill>
                <a:schemeClr val="tx1"/>
              </a:solidFill>
            </a:endParaRPr>
          </a:p>
        </p:txBody>
      </p:sp>
    </p:spTree>
    <p:extLst>
      <p:ext uri="{BB962C8B-B14F-4D97-AF65-F5344CB8AC3E}">
        <p14:creationId xmlns:p14="http://schemas.microsoft.com/office/powerpoint/2010/main" val="338222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1150083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569762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ko-KR" sz="4000" dirty="0">
                <a:ea typeface="굴림" pitchFamily="50" charset="-127"/>
              </a:rPr>
              <a:t>Buffer Headers</a:t>
            </a:r>
            <a:endParaRPr lang="en-US" sz="4000" dirty="0"/>
          </a:p>
        </p:txBody>
      </p:sp>
      <p:sp>
        <p:nvSpPr>
          <p:cNvPr id="15364" name="Rectangle 3"/>
          <p:cNvSpPr>
            <a:spLocks noGrp="1" noChangeArrowheads="1"/>
          </p:cNvSpPr>
          <p:nvPr>
            <p:ph idx="1"/>
          </p:nvPr>
        </p:nvSpPr>
        <p:spPr>
          <a:xfrm>
            <a:off x="609600" y="1276350"/>
            <a:ext cx="11252200" cy="4819650"/>
          </a:xfrm>
        </p:spPr>
        <p:txBody>
          <a:bodyPr>
            <a:noAutofit/>
          </a:bodyPr>
          <a:lstStyle/>
          <a:p>
            <a:pPr eaLnBrk="1" hangingPunct="1">
              <a:lnSpc>
                <a:spcPct val="90000"/>
              </a:lnSpc>
            </a:pPr>
            <a:r>
              <a:rPr lang="en-US" altLang="ko-KR" sz="2400" b="1" dirty="0">
                <a:ea typeface="굴림" pitchFamily="50" charset="-127"/>
              </a:rPr>
              <a:t>device </a:t>
            </a:r>
            <a:r>
              <a:rPr lang="en-US" altLang="ko-KR" sz="2400" b="1" dirty="0" err="1">
                <a:ea typeface="굴림" pitchFamily="50" charset="-127"/>
              </a:rPr>
              <a:t>num</a:t>
            </a:r>
            <a:endParaRPr lang="en-US" altLang="ko-KR" sz="2400" b="1" dirty="0">
              <a:ea typeface="굴림" pitchFamily="50" charset="-127"/>
            </a:endParaRPr>
          </a:p>
          <a:p>
            <a:pPr lvl="1" eaLnBrk="1" hangingPunct="1">
              <a:lnSpc>
                <a:spcPct val="90000"/>
              </a:lnSpc>
            </a:pPr>
            <a:r>
              <a:rPr lang="en-US" altLang="ko-KR" sz="2400" b="1" dirty="0">
                <a:ea typeface="굴림" pitchFamily="50" charset="-127"/>
              </a:rPr>
              <a:t>logical file system number</a:t>
            </a:r>
          </a:p>
          <a:p>
            <a:pPr eaLnBrk="1" hangingPunct="1">
              <a:lnSpc>
                <a:spcPct val="90000"/>
              </a:lnSpc>
            </a:pPr>
            <a:r>
              <a:rPr lang="en-US" altLang="ko-KR" sz="2400" b="1" dirty="0">
                <a:ea typeface="굴림" pitchFamily="50" charset="-127"/>
              </a:rPr>
              <a:t>block </a:t>
            </a:r>
            <a:r>
              <a:rPr lang="en-US" altLang="ko-KR" sz="2400" b="1" dirty="0" err="1">
                <a:ea typeface="굴림" pitchFamily="50" charset="-127"/>
              </a:rPr>
              <a:t>num</a:t>
            </a:r>
            <a:endParaRPr lang="en-US" altLang="ko-KR" sz="2400" b="1" dirty="0">
              <a:ea typeface="굴림" pitchFamily="50" charset="-127"/>
            </a:endParaRPr>
          </a:p>
          <a:p>
            <a:pPr lvl="1" eaLnBrk="1" hangingPunct="1">
              <a:lnSpc>
                <a:spcPct val="90000"/>
              </a:lnSpc>
            </a:pPr>
            <a:r>
              <a:rPr lang="en-US" altLang="ko-KR" sz="2400" b="1" dirty="0">
                <a:ea typeface="굴림" pitchFamily="50" charset="-127"/>
              </a:rPr>
              <a:t>block number of the data on disk</a:t>
            </a:r>
          </a:p>
          <a:p>
            <a:pPr eaLnBrk="1" hangingPunct="1">
              <a:lnSpc>
                <a:spcPct val="90000"/>
              </a:lnSpc>
            </a:pPr>
            <a:r>
              <a:rPr lang="en-US" altLang="ko-KR" sz="2400" b="1" dirty="0">
                <a:ea typeface="굴림" pitchFamily="50" charset="-127"/>
              </a:rPr>
              <a:t>status</a:t>
            </a:r>
          </a:p>
          <a:p>
            <a:pPr lvl="1" eaLnBrk="1" hangingPunct="1">
              <a:lnSpc>
                <a:spcPct val="90000"/>
              </a:lnSpc>
            </a:pPr>
            <a:r>
              <a:rPr lang="en-US" altLang="ko-KR" sz="2400" b="1" dirty="0">
                <a:ea typeface="굴림" pitchFamily="50" charset="-127"/>
              </a:rPr>
              <a:t>The buffer is currently locked.</a:t>
            </a:r>
          </a:p>
          <a:p>
            <a:pPr lvl="1" eaLnBrk="1" hangingPunct="1">
              <a:lnSpc>
                <a:spcPct val="90000"/>
              </a:lnSpc>
            </a:pPr>
            <a:r>
              <a:rPr lang="en-US" altLang="ko-KR" sz="2400" b="1" dirty="0">
                <a:ea typeface="굴림" pitchFamily="50" charset="-127"/>
              </a:rPr>
              <a:t>The buffer contains valid data.</a:t>
            </a:r>
          </a:p>
          <a:p>
            <a:pPr lvl="1" eaLnBrk="1" hangingPunct="1">
              <a:lnSpc>
                <a:spcPct val="90000"/>
              </a:lnSpc>
            </a:pPr>
            <a:r>
              <a:rPr lang="en-US" altLang="ko-KR" sz="2400" b="1" dirty="0">
                <a:ea typeface="굴림" pitchFamily="50" charset="-127"/>
              </a:rPr>
              <a:t>delayed-write</a:t>
            </a:r>
          </a:p>
          <a:p>
            <a:pPr lvl="1" eaLnBrk="1" hangingPunct="1">
              <a:lnSpc>
                <a:spcPct val="90000"/>
              </a:lnSpc>
            </a:pPr>
            <a:r>
              <a:rPr lang="en-US" altLang="ko-KR" sz="2400" b="1" dirty="0">
                <a:ea typeface="굴림" pitchFamily="50" charset="-127"/>
              </a:rPr>
              <a:t>The kernel is currently reading or writing the contents of the disk.</a:t>
            </a:r>
          </a:p>
          <a:p>
            <a:pPr lvl="1" eaLnBrk="1" hangingPunct="1">
              <a:lnSpc>
                <a:spcPct val="90000"/>
              </a:lnSpc>
            </a:pPr>
            <a:r>
              <a:rPr lang="en-US" altLang="ko-KR" sz="2400" b="1" dirty="0">
                <a:ea typeface="굴림" pitchFamily="50" charset="-127"/>
              </a:rPr>
              <a:t>A process is currently waiting for the buffer to become free.</a:t>
            </a:r>
          </a:p>
          <a:p>
            <a:pPr eaLnBrk="1" hangingPunct="1">
              <a:lnSpc>
                <a:spcPct val="90000"/>
              </a:lnSpc>
            </a:pPr>
            <a:r>
              <a:rPr lang="en-US" altLang="ko-KR" sz="2400" b="1" dirty="0">
                <a:ea typeface="굴림" pitchFamily="50" charset="-127"/>
              </a:rPr>
              <a:t>kernel identifies the buffer content by examining device </a:t>
            </a:r>
            <a:r>
              <a:rPr lang="en-US" altLang="ko-KR" sz="2400" b="1" dirty="0" err="1">
                <a:ea typeface="굴림" pitchFamily="50" charset="-127"/>
              </a:rPr>
              <a:t>num</a:t>
            </a:r>
            <a:r>
              <a:rPr lang="en-US" altLang="ko-KR" sz="2400" b="1" dirty="0">
                <a:ea typeface="굴림" pitchFamily="50" charset="-127"/>
              </a:rPr>
              <a:t> and block num.</a:t>
            </a:r>
          </a:p>
          <a:p>
            <a:pPr eaLnBrk="1" hangingPunct="1">
              <a:lnSpc>
                <a:spcPct val="90000"/>
              </a:lnSpc>
            </a:pPr>
            <a:endParaRPr lang="en-US" sz="2400" b="1" dirty="0"/>
          </a:p>
        </p:txBody>
      </p:sp>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C94F1687-7A92-40DA-B4E9-8D3BCA81DFE4}" type="slidenum">
              <a:rPr lang="en-US" sz="1600">
                <a:solidFill>
                  <a:schemeClr val="tx1"/>
                </a:solidFill>
              </a:rPr>
              <a:pPr/>
              <a:t>14</a:t>
            </a:fld>
            <a:endParaRPr lang="en-US" sz="1600">
              <a:solidFill>
                <a:schemeClr val="tx1"/>
              </a:solidFill>
            </a:endParaRPr>
          </a:p>
        </p:txBody>
      </p:sp>
    </p:spTree>
    <p:extLst>
      <p:ext uri="{BB962C8B-B14F-4D97-AF65-F5344CB8AC3E}">
        <p14:creationId xmlns:p14="http://schemas.microsoft.com/office/powerpoint/2010/main" val="1593867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ko-KR" sz="4000">
                <a:ea typeface="굴림" pitchFamily="50" charset="-127"/>
              </a:rPr>
              <a:t>Buffer Headers</a:t>
            </a:r>
            <a:endParaRPr lang="en-US" sz="4000"/>
          </a:p>
        </p:txBody>
      </p:sp>
      <p:sp>
        <p:nvSpPr>
          <p:cNvPr id="16388" name="Rectangle 3"/>
          <p:cNvSpPr>
            <a:spLocks noGrp="1" noChangeArrowheads="1"/>
          </p:cNvSpPr>
          <p:nvPr>
            <p:ph idx="1"/>
          </p:nvPr>
        </p:nvSpPr>
        <p:spPr>
          <a:xfrm>
            <a:off x="584200" y="990600"/>
            <a:ext cx="11176000" cy="5505450"/>
          </a:xfrm>
        </p:spPr>
        <p:txBody>
          <a:bodyPr>
            <a:normAutofit fontScale="70000" lnSpcReduction="20000"/>
          </a:bodyPr>
          <a:lstStyle/>
          <a:p>
            <a:pPr eaLnBrk="1" hangingPunct="1">
              <a:lnSpc>
                <a:spcPct val="80000"/>
              </a:lnSpc>
            </a:pPr>
            <a:endParaRPr kumimoji="1" lang="en-US" altLang="ko-KR" sz="1400" b="1" dirty="0">
              <a:solidFill>
                <a:schemeClr val="tx1"/>
              </a:solidFill>
              <a:ea typeface="굴림" pitchFamily="50" charset="-127"/>
            </a:endParaRPr>
          </a:p>
          <a:p>
            <a:pPr eaLnBrk="1" hangingPunct="1">
              <a:lnSpc>
                <a:spcPct val="80000"/>
              </a:lnSpc>
            </a:pPr>
            <a:r>
              <a:rPr kumimoji="1" lang="en-US" altLang="ko-KR" sz="1400" dirty="0" err="1">
                <a:solidFill>
                  <a:schemeClr val="tx1"/>
                </a:solidFill>
                <a:ea typeface="굴림" pitchFamily="50" charset="-127"/>
              </a:rPr>
              <a:t>struct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buffer_head</a:t>
            </a:r>
            <a:r>
              <a:rPr kumimoji="1" lang="en-US" altLang="ko-KR" sz="1400" dirty="0">
                <a:solidFill>
                  <a:schemeClr val="tx1"/>
                </a:solidFill>
                <a:ea typeface="굴림" pitchFamily="50" charset="-127"/>
              </a:rPr>
              <a:t>{</a:t>
            </a:r>
          </a:p>
          <a:p>
            <a:pPr eaLnBrk="1" hangingPunct="1">
              <a:lnSpc>
                <a:spcPct val="80000"/>
              </a:lnSpc>
            </a:pPr>
            <a:r>
              <a:rPr kumimoji="1" lang="en-US" altLang="ko-KR" sz="1400" dirty="0">
                <a:solidFill>
                  <a:schemeClr val="tx1"/>
                </a:solidFill>
                <a:ea typeface="굴림" pitchFamily="50" charset="-127"/>
              </a:rPr>
              <a:t>	/*First cache line: */</a:t>
            </a:r>
          </a:p>
          <a:p>
            <a:pPr eaLnBrk="1" hangingPunct="1">
              <a:lnSpc>
                <a:spcPct val="80000"/>
              </a:lnSpc>
            </a:pP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struct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buffer_head</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b_next</a:t>
            </a:r>
            <a:r>
              <a:rPr kumimoji="1" lang="en-US" altLang="ko-KR" sz="1400" dirty="0">
                <a:solidFill>
                  <a:schemeClr val="tx1"/>
                </a:solidFill>
                <a:ea typeface="굴림" pitchFamily="50" charset="-127"/>
              </a:rPr>
              <a:t>;   	/*Hash queue list*/</a:t>
            </a:r>
          </a:p>
          <a:p>
            <a:pPr eaLnBrk="1" hangingPunct="1">
              <a:lnSpc>
                <a:spcPct val="80000"/>
              </a:lnSpc>
            </a:pPr>
            <a:r>
              <a:rPr kumimoji="1" lang="en-US" altLang="ko-KR" sz="1400" dirty="0">
                <a:solidFill>
                  <a:schemeClr val="tx1"/>
                </a:solidFill>
                <a:ea typeface="굴림" pitchFamily="50" charset="-127"/>
              </a:rPr>
              <a:t>	unsigned long </a:t>
            </a:r>
            <a:r>
              <a:rPr kumimoji="1" lang="en-US" altLang="ko-KR" sz="1400" dirty="0" err="1">
                <a:solidFill>
                  <a:schemeClr val="tx1"/>
                </a:solidFill>
                <a:ea typeface="굴림" pitchFamily="50" charset="-127"/>
              </a:rPr>
              <a:t>b_blocknr</a:t>
            </a:r>
            <a:r>
              <a:rPr kumimoji="1" lang="en-US" altLang="ko-KR" sz="1400" dirty="0">
                <a:solidFill>
                  <a:schemeClr val="tx1"/>
                </a:solidFill>
                <a:ea typeface="굴림" pitchFamily="50" charset="-127"/>
              </a:rPr>
              <a:t>;	     	/*block number*/</a:t>
            </a:r>
          </a:p>
          <a:p>
            <a:pPr eaLnBrk="1" hangingPunct="1">
              <a:lnSpc>
                <a:spcPct val="80000"/>
              </a:lnSpc>
            </a:pPr>
            <a:r>
              <a:rPr kumimoji="1" lang="en-US" altLang="ko-KR" sz="1400" dirty="0">
                <a:solidFill>
                  <a:schemeClr val="tx1"/>
                </a:solidFill>
                <a:ea typeface="굴림" pitchFamily="50" charset="-127"/>
              </a:rPr>
              <a:t>	unsigned long </a:t>
            </a:r>
            <a:r>
              <a:rPr kumimoji="1" lang="en-US" altLang="ko-KR" sz="1400" dirty="0" err="1">
                <a:solidFill>
                  <a:schemeClr val="tx1"/>
                </a:solidFill>
                <a:ea typeface="굴림" pitchFamily="50" charset="-127"/>
              </a:rPr>
              <a:t>b_size</a:t>
            </a:r>
            <a:r>
              <a:rPr kumimoji="1" lang="en-US" altLang="ko-KR" sz="1400" dirty="0">
                <a:solidFill>
                  <a:schemeClr val="tx1"/>
                </a:solidFill>
                <a:ea typeface="굴림" pitchFamily="50" charset="-127"/>
              </a:rPr>
              <a:t>;	      	/*block size*/</a:t>
            </a:r>
          </a:p>
          <a:p>
            <a:pPr eaLnBrk="1" hangingPunct="1">
              <a:lnSpc>
                <a:spcPct val="80000"/>
              </a:lnSpc>
            </a:pP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kdev_t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b_dev</a:t>
            </a:r>
            <a:r>
              <a:rPr kumimoji="1" lang="en-US" altLang="ko-KR" sz="1400" dirty="0">
                <a:solidFill>
                  <a:schemeClr val="tx1"/>
                </a:solidFill>
                <a:ea typeface="굴림" pitchFamily="50" charset="-127"/>
              </a:rPr>
              <a:t>;	      	/*device(B_FREE = free)*/</a:t>
            </a:r>
          </a:p>
          <a:p>
            <a:pPr eaLnBrk="1" hangingPunct="1">
              <a:lnSpc>
                <a:spcPct val="80000"/>
              </a:lnSpc>
            </a:pP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kdev_t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b_rdev</a:t>
            </a:r>
            <a:r>
              <a:rPr kumimoji="1" lang="en-US" altLang="ko-KR" sz="1400" dirty="0">
                <a:solidFill>
                  <a:schemeClr val="tx1"/>
                </a:solidFill>
                <a:ea typeface="굴림" pitchFamily="50" charset="-127"/>
              </a:rPr>
              <a:t>;	      	/*Read device*/	</a:t>
            </a:r>
          </a:p>
          <a:p>
            <a:pPr eaLnBrk="1" hangingPunct="1">
              <a:lnSpc>
                <a:spcPct val="80000"/>
              </a:lnSpc>
            </a:pPr>
            <a:r>
              <a:rPr kumimoji="1" lang="en-US" altLang="ko-KR" sz="1400" dirty="0">
                <a:solidFill>
                  <a:schemeClr val="tx1"/>
                </a:solidFill>
                <a:ea typeface="굴림" pitchFamily="50" charset="-127"/>
              </a:rPr>
              <a:t>	unsigned long </a:t>
            </a:r>
            <a:r>
              <a:rPr kumimoji="1" lang="en-US" altLang="ko-KR" sz="1400" dirty="0" err="1">
                <a:solidFill>
                  <a:schemeClr val="tx1"/>
                </a:solidFill>
                <a:ea typeface="굴림" pitchFamily="50" charset="-127"/>
              </a:rPr>
              <a:t>b_rsector</a:t>
            </a:r>
            <a:r>
              <a:rPr kumimoji="1" lang="en-US" altLang="ko-KR" sz="1400" dirty="0">
                <a:solidFill>
                  <a:schemeClr val="tx1"/>
                </a:solidFill>
                <a:ea typeface="굴림" pitchFamily="50" charset="-127"/>
              </a:rPr>
              <a:t>; 	      	/*Real Buffer location on disk*/</a:t>
            </a:r>
          </a:p>
          <a:p>
            <a:pPr eaLnBrk="1" hangingPunct="1">
              <a:lnSpc>
                <a:spcPct val="80000"/>
              </a:lnSpc>
            </a:pP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struct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buffer_head</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b_this_page</a:t>
            </a:r>
            <a:r>
              <a:rPr kumimoji="1" lang="en-US" altLang="ko-KR" sz="1400" dirty="0">
                <a:solidFill>
                  <a:schemeClr val="tx1"/>
                </a:solidFill>
                <a:ea typeface="굴림" pitchFamily="50" charset="-127"/>
              </a:rPr>
              <a:t>;	/*circular list of buffers in one page*/</a:t>
            </a:r>
          </a:p>
          <a:p>
            <a:pPr eaLnBrk="1" hangingPunct="1">
              <a:lnSpc>
                <a:spcPct val="80000"/>
              </a:lnSpc>
            </a:pPr>
            <a:r>
              <a:rPr kumimoji="1" lang="en-US" altLang="ko-KR" sz="1400" dirty="0">
                <a:solidFill>
                  <a:schemeClr val="tx1"/>
                </a:solidFill>
                <a:ea typeface="굴림" pitchFamily="50" charset="-127"/>
              </a:rPr>
              <a:t>	unsigned long </a:t>
            </a:r>
            <a:r>
              <a:rPr kumimoji="1" lang="en-US" altLang="ko-KR" sz="1400" dirty="0" err="1">
                <a:solidFill>
                  <a:schemeClr val="tx1"/>
                </a:solidFill>
                <a:ea typeface="굴림" pitchFamily="50" charset="-127"/>
              </a:rPr>
              <a:t>b_state</a:t>
            </a:r>
            <a:r>
              <a:rPr kumimoji="1" lang="en-US" altLang="ko-KR" sz="1400" dirty="0">
                <a:solidFill>
                  <a:schemeClr val="tx1"/>
                </a:solidFill>
                <a:ea typeface="굴림" pitchFamily="50" charset="-127"/>
              </a:rPr>
              <a:t>;	      	/*buffer state bitmap(see above)*/</a:t>
            </a:r>
          </a:p>
          <a:p>
            <a:pPr eaLnBrk="1" hangingPunct="1">
              <a:lnSpc>
                <a:spcPct val="80000"/>
              </a:lnSpc>
            </a:pP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struct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buffer_head</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b_next_free</a:t>
            </a:r>
            <a:r>
              <a:rPr kumimoji="1" lang="en-US" altLang="ko-KR" sz="1400" dirty="0">
                <a:solidFill>
                  <a:schemeClr val="tx1"/>
                </a:solidFill>
                <a:ea typeface="굴림" pitchFamily="50" charset="-127"/>
              </a:rPr>
              <a:t>;</a:t>
            </a:r>
          </a:p>
          <a:p>
            <a:pPr eaLnBrk="1" hangingPunct="1">
              <a:lnSpc>
                <a:spcPct val="80000"/>
              </a:lnSpc>
            </a:pPr>
            <a:r>
              <a:rPr kumimoji="1" lang="en-US" altLang="ko-KR" sz="1400" dirty="0">
                <a:solidFill>
                  <a:schemeClr val="tx1"/>
                </a:solidFill>
                <a:ea typeface="굴림" pitchFamily="50" charset="-127"/>
              </a:rPr>
              <a:t>	unsigned </a:t>
            </a:r>
            <a:r>
              <a:rPr kumimoji="1" lang="en-US" altLang="ko-KR" sz="1400" dirty="0" err="1">
                <a:solidFill>
                  <a:schemeClr val="tx1"/>
                </a:solidFill>
                <a:ea typeface="굴림" pitchFamily="50" charset="-127"/>
              </a:rPr>
              <a:t>int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b_count</a:t>
            </a:r>
            <a:r>
              <a:rPr kumimoji="1" lang="en-US" altLang="ko-KR" sz="1400" dirty="0">
                <a:solidFill>
                  <a:schemeClr val="tx1"/>
                </a:solidFill>
                <a:ea typeface="굴림" pitchFamily="50" charset="-127"/>
              </a:rPr>
              <a:t>;	      	/*users using this block*/</a:t>
            </a:r>
          </a:p>
          <a:p>
            <a:pPr eaLnBrk="1" hangingPunct="1">
              <a:lnSpc>
                <a:spcPct val="80000"/>
              </a:lnSpc>
            </a:pPr>
            <a:r>
              <a:rPr kumimoji="1" lang="en-US" altLang="ko-KR" sz="1400" dirty="0">
                <a:solidFill>
                  <a:schemeClr val="tx1"/>
                </a:solidFill>
                <a:ea typeface="굴림" pitchFamily="50" charset="-127"/>
              </a:rPr>
              <a:t>	char *</a:t>
            </a:r>
            <a:r>
              <a:rPr kumimoji="1" lang="en-US" altLang="ko-KR" sz="1400" dirty="0" err="1">
                <a:solidFill>
                  <a:schemeClr val="tx1"/>
                </a:solidFill>
                <a:ea typeface="굴림" pitchFamily="50" charset="-127"/>
              </a:rPr>
              <a:t>b_data</a:t>
            </a:r>
            <a:r>
              <a:rPr kumimoji="1" lang="en-US" altLang="ko-KR" sz="1400" dirty="0">
                <a:solidFill>
                  <a:schemeClr val="tx1"/>
                </a:solidFill>
                <a:ea typeface="굴림" pitchFamily="50" charset="-127"/>
              </a:rPr>
              <a:t>;	      	/*pointer to data block(1024 bytes)*/</a:t>
            </a:r>
          </a:p>
          <a:p>
            <a:pPr eaLnBrk="1" hangingPunct="1">
              <a:lnSpc>
                <a:spcPct val="80000"/>
              </a:lnSpc>
            </a:pPr>
            <a:r>
              <a:rPr kumimoji="1" lang="en-US" altLang="ko-KR" sz="1400" dirty="0">
                <a:solidFill>
                  <a:schemeClr val="tx1"/>
                </a:solidFill>
                <a:ea typeface="굴림" pitchFamily="50" charset="-127"/>
              </a:rPr>
              <a:t>	unsigned </a:t>
            </a:r>
            <a:r>
              <a:rPr kumimoji="1" lang="en-US" altLang="ko-KR" sz="1400" dirty="0" err="1">
                <a:solidFill>
                  <a:schemeClr val="tx1"/>
                </a:solidFill>
                <a:ea typeface="굴림" pitchFamily="50" charset="-127"/>
              </a:rPr>
              <a:t>int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b_list</a:t>
            </a:r>
            <a:r>
              <a:rPr kumimoji="1" lang="en-US" altLang="ko-KR" sz="1400" dirty="0">
                <a:solidFill>
                  <a:schemeClr val="tx1"/>
                </a:solidFill>
                <a:ea typeface="굴림" pitchFamily="50" charset="-127"/>
              </a:rPr>
              <a:t>;	      	/*List that this buffer appears*/</a:t>
            </a:r>
          </a:p>
          <a:p>
            <a:pPr eaLnBrk="1" hangingPunct="1">
              <a:lnSpc>
                <a:spcPct val="80000"/>
              </a:lnSpc>
            </a:pPr>
            <a:r>
              <a:rPr kumimoji="1" lang="en-US" altLang="ko-KR" sz="1400" dirty="0">
                <a:solidFill>
                  <a:schemeClr val="tx1"/>
                </a:solidFill>
                <a:ea typeface="굴림" pitchFamily="50" charset="-127"/>
              </a:rPr>
              <a:t>	unsigned long </a:t>
            </a:r>
            <a:r>
              <a:rPr kumimoji="1" lang="en-US" altLang="ko-KR" sz="1400" dirty="0" err="1">
                <a:solidFill>
                  <a:schemeClr val="tx1"/>
                </a:solidFill>
                <a:ea typeface="굴림" pitchFamily="50" charset="-127"/>
              </a:rPr>
              <a:t>b_flushtime</a:t>
            </a:r>
            <a:r>
              <a:rPr kumimoji="1" lang="en-US" altLang="ko-KR" sz="1400" dirty="0">
                <a:solidFill>
                  <a:schemeClr val="tx1"/>
                </a:solidFill>
                <a:ea typeface="굴림" pitchFamily="50" charset="-127"/>
              </a:rPr>
              <a:t>;   	/*Time when this(dirty) buffer should be written*/</a:t>
            </a:r>
          </a:p>
          <a:p>
            <a:pPr eaLnBrk="1" hangingPunct="1">
              <a:lnSpc>
                <a:spcPct val="80000"/>
              </a:lnSpc>
            </a:pP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struct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wait_queue</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b_wait</a:t>
            </a:r>
            <a:r>
              <a:rPr kumimoji="1" lang="en-US" altLang="ko-KR" sz="1400" dirty="0">
                <a:solidFill>
                  <a:schemeClr val="tx1"/>
                </a:solidFill>
                <a:ea typeface="굴림" pitchFamily="50" charset="-127"/>
              </a:rPr>
              <a:t>; 	</a:t>
            </a:r>
          </a:p>
          <a:p>
            <a:pPr eaLnBrk="1" hangingPunct="1">
              <a:lnSpc>
                <a:spcPct val="80000"/>
              </a:lnSpc>
            </a:pP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struct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buffer_head</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b_pprev</a:t>
            </a:r>
            <a:r>
              <a:rPr kumimoji="1" lang="en-US" altLang="ko-KR" sz="1400" dirty="0">
                <a:solidFill>
                  <a:schemeClr val="tx1"/>
                </a:solidFill>
                <a:ea typeface="굴림" pitchFamily="50" charset="-127"/>
              </a:rPr>
              <a:t>;  	/*doubly linked list of hash-queue*/</a:t>
            </a:r>
          </a:p>
          <a:p>
            <a:pPr eaLnBrk="1" hangingPunct="1">
              <a:lnSpc>
                <a:spcPct val="80000"/>
              </a:lnSpc>
            </a:pP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struct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buffer_head</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b_prev_free</a:t>
            </a:r>
            <a:r>
              <a:rPr kumimoji="1" lang="en-US" altLang="ko-KR" sz="1400" dirty="0">
                <a:solidFill>
                  <a:schemeClr val="tx1"/>
                </a:solidFill>
                <a:ea typeface="굴림" pitchFamily="50" charset="-127"/>
              </a:rPr>
              <a:t>; 	/* double linked list of buffers*/ 	</a:t>
            </a:r>
          </a:p>
          <a:p>
            <a:pPr eaLnBrk="1" hangingPunct="1">
              <a:lnSpc>
                <a:spcPct val="80000"/>
              </a:lnSpc>
            </a:pP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struct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buffer_head</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b_reqnext</a:t>
            </a:r>
            <a:r>
              <a:rPr kumimoji="1" lang="en-US" altLang="ko-KR" sz="1400" dirty="0">
                <a:solidFill>
                  <a:schemeClr val="tx1"/>
                </a:solidFill>
                <a:ea typeface="굴림" pitchFamily="50" charset="-127"/>
              </a:rPr>
              <a:t>;    	/*request queue*/</a:t>
            </a:r>
          </a:p>
          <a:p>
            <a:pPr eaLnBrk="1" hangingPunct="1">
              <a:lnSpc>
                <a:spcPct val="80000"/>
              </a:lnSpc>
            </a:pPr>
            <a:r>
              <a:rPr kumimoji="1" lang="en-US" altLang="ko-KR" sz="1400" dirty="0">
                <a:solidFill>
                  <a:schemeClr val="tx1"/>
                </a:solidFill>
                <a:ea typeface="굴림" pitchFamily="50" charset="-127"/>
              </a:rPr>
              <a:t>	                                                        </a:t>
            </a:r>
          </a:p>
          <a:p>
            <a:pPr eaLnBrk="1" hangingPunct="1">
              <a:lnSpc>
                <a:spcPct val="80000"/>
              </a:lnSpc>
            </a:pPr>
            <a:r>
              <a:rPr kumimoji="1" lang="en-US" altLang="ko-KR" sz="1400" dirty="0">
                <a:solidFill>
                  <a:schemeClr val="tx1"/>
                </a:solidFill>
                <a:ea typeface="굴림" pitchFamily="50" charset="-127"/>
              </a:rPr>
              <a:t>	/*I/O completion*/</a:t>
            </a:r>
          </a:p>
          <a:p>
            <a:pPr eaLnBrk="1" hangingPunct="1">
              <a:lnSpc>
                <a:spcPct val="80000"/>
              </a:lnSpc>
            </a:pPr>
            <a:r>
              <a:rPr kumimoji="1" lang="en-US" altLang="ko-KR" sz="1400" dirty="0">
                <a:solidFill>
                  <a:schemeClr val="tx1"/>
                </a:solidFill>
                <a:ea typeface="굴림" pitchFamily="50" charset="-127"/>
              </a:rPr>
              <a:t>	void (*</a:t>
            </a:r>
            <a:r>
              <a:rPr kumimoji="1" lang="en-US" altLang="ko-KR" sz="1400" dirty="0" err="1">
                <a:solidFill>
                  <a:schemeClr val="tx1"/>
                </a:solidFill>
                <a:ea typeface="굴림" pitchFamily="50" charset="-127"/>
              </a:rPr>
              <a:t>b_end_io</a:t>
            </a:r>
            <a:r>
              <a:rPr kumimoji="1" lang="en-US" altLang="ko-KR" sz="1400" dirty="0">
                <a:solidFill>
                  <a:schemeClr val="tx1"/>
                </a:solidFill>
                <a:ea typeface="굴림" pitchFamily="50" charset="-127"/>
              </a:rPr>
              <a:t>)(</a:t>
            </a:r>
            <a:r>
              <a:rPr kumimoji="1" lang="en-US" altLang="ko-KR" sz="1400" dirty="0" err="1">
                <a:solidFill>
                  <a:schemeClr val="tx1"/>
                </a:solidFill>
                <a:ea typeface="굴림" pitchFamily="50" charset="-127"/>
              </a:rPr>
              <a:t>struct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buffer_head</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bh</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int</a:t>
            </a:r>
            <a:r>
              <a:rPr kumimoji="1" lang="en-US" altLang="ko-KR" sz="1400" dirty="0">
                <a:solidFill>
                  <a:schemeClr val="tx1"/>
                </a:solidFill>
                <a:ea typeface="굴림" pitchFamily="50" charset="-127"/>
              </a:rPr>
              <a:t> </a:t>
            </a:r>
            <a:r>
              <a:rPr kumimoji="1" lang="en-US" altLang="ko-KR" sz="1400" dirty="0" err="1">
                <a:solidFill>
                  <a:schemeClr val="tx1"/>
                </a:solidFill>
                <a:ea typeface="굴림" pitchFamily="50" charset="-127"/>
              </a:rPr>
              <a:t>uptodate</a:t>
            </a:r>
            <a:r>
              <a:rPr kumimoji="1" lang="en-US" altLang="ko-KR" sz="1400" dirty="0">
                <a:solidFill>
                  <a:schemeClr val="tx1"/>
                </a:solidFill>
                <a:ea typeface="굴림" pitchFamily="50" charset="-127"/>
              </a:rPr>
              <a:t>);</a:t>
            </a:r>
          </a:p>
          <a:p>
            <a:pPr eaLnBrk="1" hangingPunct="1">
              <a:lnSpc>
                <a:spcPct val="80000"/>
              </a:lnSpc>
            </a:pPr>
            <a:r>
              <a:rPr kumimoji="1" lang="en-US" altLang="ko-KR" sz="1400" dirty="0">
                <a:solidFill>
                  <a:schemeClr val="tx1"/>
                </a:solidFill>
                <a:ea typeface="굴림" pitchFamily="50" charset="-127"/>
              </a:rPr>
              <a:t>	void *</a:t>
            </a:r>
            <a:r>
              <a:rPr kumimoji="1" lang="en-US" altLang="ko-KR" sz="1400" dirty="0" err="1">
                <a:solidFill>
                  <a:schemeClr val="tx1"/>
                </a:solidFill>
                <a:ea typeface="굴림" pitchFamily="50" charset="-127"/>
              </a:rPr>
              <a:t>b_dev_id</a:t>
            </a:r>
            <a:r>
              <a:rPr kumimoji="1" lang="en-US" altLang="ko-KR" sz="1400" dirty="0">
                <a:solidFill>
                  <a:schemeClr val="tx1"/>
                </a:solidFill>
                <a:ea typeface="굴림" pitchFamily="50" charset="-127"/>
              </a:rPr>
              <a:t>;</a:t>
            </a:r>
          </a:p>
          <a:p>
            <a:pPr eaLnBrk="1" hangingPunct="1">
              <a:lnSpc>
                <a:spcPct val="80000"/>
              </a:lnSpc>
            </a:pPr>
            <a:r>
              <a:rPr kumimoji="1" lang="en-US" altLang="ko-KR" sz="1400" dirty="0">
                <a:solidFill>
                  <a:schemeClr val="tx1"/>
                </a:solidFill>
                <a:ea typeface="굴림" pitchFamily="50" charset="-127"/>
              </a:rPr>
              <a:t>};</a:t>
            </a:r>
          </a:p>
          <a:p>
            <a:pPr eaLnBrk="1" hangingPunct="1">
              <a:lnSpc>
                <a:spcPct val="80000"/>
              </a:lnSpc>
            </a:pPr>
            <a:endParaRPr lang="en-US" sz="1400" dirty="0"/>
          </a:p>
        </p:txBody>
      </p:sp>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08C802FA-0D9A-4ED2-954F-F27A804B5C45}" type="slidenum">
              <a:rPr lang="en-US" sz="1600">
                <a:solidFill>
                  <a:schemeClr val="tx1"/>
                </a:solidFill>
              </a:rPr>
              <a:pPr/>
              <a:t>15</a:t>
            </a:fld>
            <a:endParaRPr lang="en-US" sz="1600">
              <a:solidFill>
                <a:schemeClr val="tx1"/>
              </a:solidFill>
            </a:endParaRPr>
          </a:p>
        </p:txBody>
      </p:sp>
    </p:spTree>
    <p:extLst>
      <p:ext uri="{BB962C8B-B14F-4D97-AF65-F5344CB8AC3E}">
        <p14:creationId xmlns:p14="http://schemas.microsoft.com/office/powerpoint/2010/main" val="3738812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ko-KR" sz="4000">
                <a:ea typeface="굴림" pitchFamily="50" charset="-127"/>
              </a:rPr>
              <a:t>Buffer Headers</a:t>
            </a:r>
            <a:endParaRPr lang="en-US" sz="4000"/>
          </a:p>
        </p:txBody>
      </p:sp>
      <p:sp>
        <p:nvSpPr>
          <p:cNvPr id="18436" name="Rectangle 3"/>
          <p:cNvSpPr>
            <a:spLocks noGrp="1" noChangeArrowheads="1"/>
          </p:cNvSpPr>
          <p:nvPr>
            <p:ph idx="1"/>
          </p:nvPr>
        </p:nvSpPr>
        <p:spPr>
          <a:xfrm>
            <a:off x="914400" y="1981200"/>
            <a:ext cx="10845800" cy="4114800"/>
          </a:xfrm>
        </p:spPr>
        <p:txBody>
          <a:bodyPr/>
          <a:lstStyle/>
          <a:p>
            <a:pPr marL="0" indent="0" eaLnBrk="1" hangingPunct="1">
              <a:lnSpc>
                <a:spcPct val="90000"/>
              </a:lnSpc>
              <a:buFontTx/>
              <a:buNone/>
              <a:defRPr/>
            </a:pPr>
            <a:r>
              <a:rPr kumimoji="1" lang="en-US" altLang="ko-KR" sz="2400" b="1" dirty="0">
                <a:solidFill>
                  <a:schemeClr val="tx1"/>
                </a:solidFill>
                <a:ea typeface="굴림" panose="020B0600000101010101" pitchFamily="34" charset="-127"/>
              </a:rPr>
              <a:t>/* buffer head state bits*/</a:t>
            </a:r>
          </a:p>
          <a:p>
            <a:pPr eaLnBrk="1" hangingPunct="1">
              <a:lnSpc>
                <a:spcPct val="90000"/>
              </a:lnSpc>
              <a:defRPr/>
            </a:pPr>
            <a:r>
              <a:rPr kumimoji="1" lang="en-US" altLang="ko-KR" sz="2400" dirty="0">
                <a:solidFill>
                  <a:schemeClr val="tx1"/>
                </a:solidFill>
                <a:ea typeface="굴림" panose="020B0600000101010101" pitchFamily="34" charset="-127"/>
              </a:rPr>
              <a:t>#define </a:t>
            </a:r>
            <a:r>
              <a:rPr kumimoji="1" lang="en-US" altLang="ko-KR" sz="2400" dirty="0" err="1">
                <a:solidFill>
                  <a:schemeClr val="tx1"/>
                </a:solidFill>
                <a:ea typeface="굴림" panose="020B0600000101010101" pitchFamily="34" charset="-127"/>
              </a:rPr>
              <a:t>BH_Uptodate</a:t>
            </a:r>
            <a:r>
              <a:rPr kumimoji="1" lang="en-US" altLang="ko-KR" sz="2400" dirty="0">
                <a:solidFill>
                  <a:schemeClr val="tx1"/>
                </a:solidFill>
                <a:ea typeface="굴림" panose="020B0600000101010101" pitchFamily="34" charset="-127"/>
              </a:rPr>
              <a:t>	0	/*1 if the buffer contains        </a:t>
            </a:r>
          </a:p>
          <a:p>
            <a:pPr marL="0" indent="0" eaLnBrk="1" hangingPunct="1">
              <a:lnSpc>
                <a:spcPct val="90000"/>
              </a:lnSpc>
              <a:buFontTx/>
              <a:buNone/>
              <a:defRPr/>
            </a:pPr>
            <a:r>
              <a:rPr kumimoji="1" lang="en-US" altLang="ko-KR" sz="2400" dirty="0">
                <a:solidFill>
                  <a:schemeClr val="tx1"/>
                </a:solidFill>
                <a:ea typeface="굴림" panose="020B0600000101010101" pitchFamily="34" charset="-127"/>
              </a:rPr>
              <a:t>                                                                valid data*/</a:t>
            </a:r>
          </a:p>
          <a:p>
            <a:pPr eaLnBrk="1" hangingPunct="1">
              <a:lnSpc>
                <a:spcPct val="90000"/>
              </a:lnSpc>
              <a:defRPr/>
            </a:pPr>
            <a:r>
              <a:rPr kumimoji="1" lang="en-US" altLang="ko-KR" sz="2400" dirty="0">
                <a:solidFill>
                  <a:schemeClr val="tx1"/>
                </a:solidFill>
                <a:ea typeface="굴림" panose="020B0600000101010101" pitchFamily="34" charset="-127"/>
              </a:rPr>
              <a:t>#define </a:t>
            </a:r>
            <a:r>
              <a:rPr kumimoji="1" lang="en-US" altLang="ko-KR" sz="2400" dirty="0" err="1">
                <a:solidFill>
                  <a:schemeClr val="tx1"/>
                </a:solidFill>
                <a:ea typeface="굴림" panose="020B0600000101010101" pitchFamily="34" charset="-127"/>
              </a:rPr>
              <a:t>BH_Dirty</a:t>
            </a:r>
            <a:r>
              <a:rPr kumimoji="1" lang="en-US" altLang="ko-KR" sz="2400" dirty="0">
                <a:solidFill>
                  <a:schemeClr val="tx1"/>
                </a:solidFill>
                <a:ea typeface="굴림" panose="020B0600000101010101" pitchFamily="34" charset="-127"/>
              </a:rPr>
              <a:t>		1	/*1 if the buffer is dirty*/</a:t>
            </a:r>
          </a:p>
          <a:p>
            <a:pPr eaLnBrk="1" hangingPunct="1">
              <a:lnSpc>
                <a:spcPct val="90000"/>
              </a:lnSpc>
              <a:defRPr/>
            </a:pPr>
            <a:r>
              <a:rPr kumimoji="1" lang="en-US" altLang="ko-KR" sz="2400" dirty="0">
                <a:solidFill>
                  <a:schemeClr val="tx1"/>
                </a:solidFill>
                <a:ea typeface="굴림" panose="020B0600000101010101" pitchFamily="34" charset="-127"/>
              </a:rPr>
              <a:t>#define </a:t>
            </a:r>
            <a:r>
              <a:rPr kumimoji="1" lang="en-US" altLang="ko-KR" sz="2400" dirty="0" err="1">
                <a:solidFill>
                  <a:schemeClr val="tx1"/>
                </a:solidFill>
                <a:ea typeface="굴림" panose="020B0600000101010101" pitchFamily="34" charset="-127"/>
              </a:rPr>
              <a:t>BH_Lock</a:t>
            </a:r>
            <a:r>
              <a:rPr kumimoji="1" lang="en-US" altLang="ko-KR" sz="2400" dirty="0">
                <a:solidFill>
                  <a:schemeClr val="tx1"/>
                </a:solidFill>
                <a:ea typeface="굴림" panose="020B0600000101010101" pitchFamily="34" charset="-127"/>
              </a:rPr>
              <a:t>		2	/*1 if the buffer is locked*/</a:t>
            </a:r>
          </a:p>
          <a:p>
            <a:pPr eaLnBrk="1" hangingPunct="1">
              <a:lnSpc>
                <a:spcPct val="90000"/>
              </a:lnSpc>
              <a:defRPr/>
            </a:pPr>
            <a:r>
              <a:rPr kumimoji="1" lang="en-US" altLang="ko-KR" sz="2400" dirty="0">
                <a:solidFill>
                  <a:schemeClr val="tx1"/>
                </a:solidFill>
                <a:ea typeface="굴림" panose="020B0600000101010101" pitchFamily="34" charset="-127"/>
              </a:rPr>
              <a:t>#define </a:t>
            </a:r>
            <a:r>
              <a:rPr kumimoji="1" lang="en-US" altLang="ko-KR" sz="2400" dirty="0" err="1">
                <a:solidFill>
                  <a:schemeClr val="tx1"/>
                </a:solidFill>
                <a:ea typeface="굴림" panose="020B0600000101010101" pitchFamily="34" charset="-127"/>
              </a:rPr>
              <a:t>BH_Req</a:t>
            </a:r>
            <a:r>
              <a:rPr kumimoji="1" lang="en-US" altLang="ko-KR" sz="2400" dirty="0">
                <a:solidFill>
                  <a:schemeClr val="tx1"/>
                </a:solidFill>
                <a:ea typeface="굴림" panose="020B0600000101010101" pitchFamily="34" charset="-127"/>
              </a:rPr>
              <a:t>		3	/*0 if the buffer has been </a:t>
            </a:r>
          </a:p>
          <a:p>
            <a:pPr marL="0" indent="0" eaLnBrk="1" hangingPunct="1">
              <a:lnSpc>
                <a:spcPct val="90000"/>
              </a:lnSpc>
              <a:buFontTx/>
              <a:buNone/>
              <a:defRPr/>
            </a:pPr>
            <a:r>
              <a:rPr kumimoji="1" lang="en-US" altLang="ko-KR" sz="2400" dirty="0">
                <a:solidFill>
                  <a:schemeClr val="tx1"/>
                </a:solidFill>
                <a:ea typeface="굴림" panose="020B0600000101010101" pitchFamily="34" charset="-127"/>
              </a:rPr>
              <a:t>					  invalidated*/</a:t>
            </a:r>
          </a:p>
          <a:p>
            <a:pPr eaLnBrk="1" hangingPunct="1">
              <a:lnSpc>
                <a:spcPct val="90000"/>
              </a:lnSpc>
              <a:defRPr/>
            </a:pPr>
            <a:r>
              <a:rPr kumimoji="1" lang="en-US" altLang="ko-KR" sz="2400" dirty="0">
                <a:solidFill>
                  <a:schemeClr val="tx1"/>
                </a:solidFill>
                <a:ea typeface="굴림" panose="020B0600000101010101" pitchFamily="34" charset="-127"/>
              </a:rPr>
              <a:t>#define </a:t>
            </a:r>
            <a:r>
              <a:rPr kumimoji="1" lang="en-US" altLang="ko-KR" sz="2400" dirty="0" err="1">
                <a:solidFill>
                  <a:schemeClr val="tx1"/>
                </a:solidFill>
                <a:ea typeface="굴림" panose="020B0600000101010101" pitchFamily="34" charset="-127"/>
              </a:rPr>
              <a:t>BH_Protected</a:t>
            </a:r>
            <a:r>
              <a:rPr kumimoji="1" lang="en-US" altLang="ko-KR" sz="2400" dirty="0">
                <a:solidFill>
                  <a:schemeClr val="tx1"/>
                </a:solidFill>
                <a:ea typeface="굴림" panose="020B0600000101010101" pitchFamily="34" charset="-127"/>
              </a:rPr>
              <a:t>	6	/*1 if the buffer is </a:t>
            </a:r>
          </a:p>
          <a:p>
            <a:pPr marL="0" indent="0" eaLnBrk="1" hangingPunct="1">
              <a:lnSpc>
                <a:spcPct val="90000"/>
              </a:lnSpc>
              <a:buFontTx/>
              <a:buNone/>
              <a:defRPr/>
            </a:pPr>
            <a:r>
              <a:rPr kumimoji="1" lang="en-US" altLang="ko-KR" sz="2400" dirty="0">
                <a:solidFill>
                  <a:schemeClr val="tx1"/>
                </a:solidFill>
                <a:ea typeface="굴림" panose="020B0600000101010101" pitchFamily="34" charset="-127"/>
              </a:rPr>
              <a:t>					   protected*/</a:t>
            </a:r>
          </a:p>
          <a:p>
            <a:pPr eaLnBrk="1" hangingPunct="1">
              <a:lnSpc>
                <a:spcPct val="90000"/>
              </a:lnSpc>
              <a:defRPr/>
            </a:pPr>
            <a:endParaRPr lang="en-US" sz="2400" dirty="0"/>
          </a:p>
        </p:txBody>
      </p:sp>
      <p:sp>
        <p:nvSpPr>
          <p:cNvPr id="174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4670B7B7-7E23-4D0B-AD87-03F361DE95AD}" type="slidenum">
              <a:rPr lang="en-US" sz="1600">
                <a:solidFill>
                  <a:schemeClr val="tx1"/>
                </a:solidFill>
              </a:rPr>
              <a:pPr/>
              <a:t>16</a:t>
            </a:fld>
            <a:endParaRPr lang="en-US" sz="1600">
              <a:solidFill>
                <a:schemeClr val="tx1"/>
              </a:solidFill>
            </a:endParaRPr>
          </a:p>
        </p:txBody>
      </p:sp>
    </p:spTree>
    <p:extLst>
      <p:ext uri="{BB962C8B-B14F-4D97-AF65-F5344CB8AC3E}">
        <p14:creationId xmlns:p14="http://schemas.microsoft.com/office/powerpoint/2010/main" val="3943995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ko-KR">
                <a:ea typeface="굴림" pitchFamily="50" charset="-127"/>
              </a:rPr>
              <a:t>Buffer Headers</a:t>
            </a:r>
            <a:endParaRPr lang="en-US"/>
          </a:p>
        </p:txBody>
      </p:sp>
      <p:sp>
        <p:nvSpPr>
          <p:cNvPr id="18435" name="Content Placeholder 2"/>
          <p:cNvSpPr>
            <a:spLocks noGrp="1"/>
          </p:cNvSpPr>
          <p:nvPr>
            <p:ph idx="1"/>
          </p:nvPr>
        </p:nvSpPr>
        <p:spPr>
          <a:xfrm>
            <a:off x="677334" y="1917996"/>
            <a:ext cx="8596668" cy="3880773"/>
          </a:xfrm>
        </p:spPr>
        <p:txBody>
          <a:bodyPr>
            <a:normAutofit/>
          </a:bodyPr>
          <a:lstStyle/>
          <a:p>
            <a:pPr algn="just"/>
            <a:r>
              <a:rPr lang="en-US" sz="3200" dirty="0"/>
              <a:t>The data in a buffer corresponds to the data in a logical disk block on a file system. </a:t>
            </a:r>
          </a:p>
          <a:p>
            <a:pPr algn="just"/>
            <a:r>
              <a:rPr lang="en-US" sz="3200" dirty="0"/>
              <a:t>The kernel identifies the buffer contents by examining identifier fields in the buffer header. </a:t>
            </a:r>
          </a:p>
          <a:p>
            <a:pPr algn="just"/>
            <a:endParaRPr lang="en-US" sz="3200" dirty="0"/>
          </a:p>
        </p:txBody>
      </p:sp>
      <p:sp>
        <p:nvSpPr>
          <p:cNvPr id="184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F2604B82-5DB4-46FB-B846-F9D246CAD64E}" type="slidenum">
              <a:rPr lang="en-US" sz="1600">
                <a:solidFill>
                  <a:schemeClr val="tx1"/>
                </a:solidFill>
              </a:rPr>
              <a:pPr/>
              <a:t>17</a:t>
            </a:fld>
            <a:endParaRPr lang="en-US" sz="1600">
              <a:solidFill>
                <a:schemeClr val="tx1"/>
              </a:solidFill>
            </a:endParaRPr>
          </a:p>
        </p:txBody>
      </p:sp>
    </p:spTree>
    <p:extLst>
      <p:ext uri="{BB962C8B-B14F-4D97-AF65-F5344CB8AC3E}">
        <p14:creationId xmlns:p14="http://schemas.microsoft.com/office/powerpoint/2010/main" val="311294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ko-KR">
                <a:ea typeface="굴림" pitchFamily="50" charset="-127"/>
              </a:rPr>
              <a:t>Buffer Headers</a:t>
            </a:r>
            <a:endParaRPr lang="en-US"/>
          </a:p>
        </p:txBody>
      </p:sp>
      <p:sp>
        <p:nvSpPr>
          <p:cNvPr id="19459" name="Content Placeholder 2"/>
          <p:cNvSpPr>
            <a:spLocks noGrp="1"/>
          </p:cNvSpPr>
          <p:nvPr>
            <p:ph idx="1"/>
          </p:nvPr>
        </p:nvSpPr>
        <p:spPr>
          <a:xfrm>
            <a:off x="914400" y="1595532"/>
            <a:ext cx="10363200" cy="4114800"/>
          </a:xfrm>
        </p:spPr>
        <p:txBody>
          <a:bodyPr>
            <a:normAutofit/>
          </a:bodyPr>
          <a:lstStyle/>
          <a:p>
            <a:pPr algn="just"/>
            <a:r>
              <a:rPr lang="en-US" sz="2800" dirty="0"/>
              <a:t>The buffer is the in-memory copy of the disk block; </a:t>
            </a:r>
          </a:p>
          <a:p>
            <a:pPr lvl="1" algn="just"/>
            <a:r>
              <a:rPr lang="en-US" sz="2800" dirty="0"/>
              <a:t>The contents of the disk block map into the buffer, but the mapping is temporary until the kernel decides to map another disk block into the buffer. A disk block can never map into more than one buffer at a time. </a:t>
            </a:r>
          </a:p>
          <a:p>
            <a:pPr lvl="1" algn="just"/>
            <a:r>
              <a:rPr lang="en-US" sz="2800" dirty="0"/>
              <a:t>If two buffers were to contain the data for one disk block, the kernel would not know which buffer contained the current data and could write incorrect data back </a:t>
            </a:r>
          </a:p>
          <a:p>
            <a:pPr algn="just"/>
            <a:endParaRPr lang="en-US" sz="2800" dirty="0"/>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831915C5-92AE-4286-AF99-6B6AC990FCC4}" type="slidenum">
              <a:rPr lang="en-US" sz="1600">
                <a:solidFill>
                  <a:schemeClr val="tx1"/>
                </a:solidFill>
              </a:rPr>
              <a:pPr/>
              <a:t>18</a:t>
            </a:fld>
            <a:endParaRPr lang="en-US" sz="1600">
              <a:solidFill>
                <a:schemeClr val="tx1"/>
              </a:solidFill>
            </a:endParaRPr>
          </a:p>
        </p:txBody>
      </p:sp>
    </p:spTree>
    <p:extLst>
      <p:ext uri="{BB962C8B-B14F-4D97-AF65-F5344CB8AC3E}">
        <p14:creationId xmlns:p14="http://schemas.microsoft.com/office/powerpoint/2010/main" val="1649923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ko-KR">
                <a:ea typeface="굴림" pitchFamily="50" charset="-127"/>
              </a:rPr>
              <a:t>Buffer Headers</a:t>
            </a:r>
            <a:endParaRPr lang="en-US"/>
          </a:p>
        </p:txBody>
      </p:sp>
      <p:sp>
        <p:nvSpPr>
          <p:cNvPr id="20483" name="Content Placeholder 2"/>
          <p:cNvSpPr>
            <a:spLocks noGrp="1"/>
          </p:cNvSpPr>
          <p:nvPr>
            <p:ph idx="1"/>
          </p:nvPr>
        </p:nvSpPr>
        <p:spPr>
          <a:xfrm>
            <a:off x="677334" y="1922107"/>
            <a:ext cx="8596668" cy="4119256"/>
          </a:xfrm>
        </p:spPr>
        <p:txBody>
          <a:bodyPr>
            <a:normAutofit/>
          </a:bodyPr>
          <a:lstStyle/>
          <a:p>
            <a:pPr algn="just"/>
            <a:r>
              <a:rPr lang="en-US" sz="3200" dirty="0"/>
              <a:t>The buffer headers contains a device number field and a block number field that specifies the file system and block number of the data on disk and uniquely identify the buffer.</a:t>
            </a:r>
          </a:p>
        </p:txBody>
      </p:sp>
      <p:sp>
        <p:nvSpPr>
          <p:cNvPr id="2048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5BDF63EA-775E-4A03-875B-D87545F7E3EB}" type="slidenum">
              <a:rPr lang="en-US" sz="1600">
                <a:solidFill>
                  <a:schemeClr val="tx1"/>
                </a:solidFill>
              </a:rPr>
              <a:pPr/>
              <a:t>19</a:t>
            </a:fld>
            <a:endParaRPr lang="en-US" sz="1600">
              <a:solidFill>
                <a:schemeClr val="tx1"/>
              </a:solidFill>
            </a:endParaRPr>
          </a:p>
        </p:txBody>
      </p:sp>
    </p:spTree>
    <p:extLst>
      <p:ext uri="{BB962C8B-B14F-4D97-AF65-F5344CB8AC3E}">
        <p14:creationId xmlns:p14="http://schemas.microsoft.com/office/powerpoint/2010/main" val="228213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z="4000"/>
              <a:t>Kernel Architecture (UNIX)</a:t>
            </a:r>
          </a:p>
        </p:txBody>
      </p:sp>
      <p:sp>
        <p:nvSpPr>
          <p:cNvPr id="6147" name="Rectangle 4"/>
          <p:cNvSpPr>
            <a:spLocks noChangeArrowheads="1"/>
          </p:cNvSpPr>
          <p:nvPr/>
        </p:nvSpPr>
        <p:spPr bwMode="auto">
          <a:xfrm>
            <a:off x="5251452" y="1484313"/>
            <a:ext cx="2569633" cy="36036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000"/>
              <a:t>Library</a:t>
            </a:r>
          </a:p>
        </p:txBody>
      </p:sp>
      <p:sp>
        <p:nvSpPr>
          <p:cNvPr id="6148" name="Line 5"/>
          <p:cNvSpPr>
            <a:spLocks noChangeShapeType="1"/>
          </p:cNvSpPr>
          <p:nvPr/>
        </p:nvSpPr>
        <p:spPr bwMode="auto">
          <a:xfrm>
            <a:off x="527051" y="1989138"/>
            <a:ext cx="1133051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6149" name="Line 6"/>
          <p:cNvSpPr>
            <a:spLocks noChangeShapeType="1"/>
          </p:cNvSpPr>
          <p:nvPr/>
        </p:nvSpPr>
        <p:spPr bwMode="auto">
          <a:xfrm>
            <a:off x="527051" y="6021388"/>
            <a:ext cx="1133051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6150" name="Rectangle 7"/>
          <p:cNvSpPr>
            <a:spLocks noChangeArrowheads="1"/>
          </p:cNvSpPr>
          <p:nvPr/>
        </p:nvSpPr>
        <p:spPr bwMode="auto">
          <a:xfrm>
            <a:off x="527052" y="6237288"/>
            <a:ext cx="9696449" cy="43180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000" b="1">
                <a:solidFill>
                  <a:srgbClr val="A50021"/>
                </a:solidFill>
              </a:rPr>
              <a:t>hardware</a:t>
            </a:r>
          </a:p>
        </p:txBody>
      </p:sp>
      <p:sp>
        <p:nvSpPr>
          <p:cNvPr id="6151" name="Rectangle 8"/>
          <p:cNvSpPr>
            <a:spLocks noChangeArrowheads="1"/>
          </p:cNvSpPr>
          <p:nvPr/>
        </p:nvSpPr>
        <p:spPr bwMode="auto">
          <a:xfrm>
            <a:off x="527051" y="2708275"/>
            <a:ext cx="3894667" cy="64770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000"/>
              <a:t>File Subsystem</a:t>
            </a:r>
          </a:p>
        </p:txBody>
      </p:sp>
      <p:sp>
        <p:nvSpPr>
          <p:cNvPr id="6152" name="Rectangle 9"/>
          <p:cNvSpPr>
            <a:spLocks noChangeArrowheads="1"/>
          </p:cNvSpPr>
          <p:nvPr/>
        </p:nvSpPr>
        <p:spPr bwMode="auto">
          <a:xfrm>
            <a:off x="527051" y="4149726"/>
            <a:ext cx="3894667" cy="504825"/>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r>
              <a:rPr lang="en-US" sz="2000">
                <a:solidFill>
                  <a:srgbClr val="A50021"/>
                </a:solidFill>
              </a:rPr>
              <a:t>  character        block</a:t>
            </a:r>
          </a:p>
        </p:txBody>
      </p:sp>
      <p:sp>
        <p:nvSpPr>
          <p:cNvPr id="6153" name="Rectangle 10"/>
          <p:cNvSpPr>
            <a:spLocks noChangeArrowheads="1"/>
          </p:cNvSpPr>
          <p:nvPr/>
        </p:nvSpPr>
        <p:spPr bwMode="auto">
          <a:xfrm>
            <a:off x="527052" y="5445125"/>
            <a:ext cx="9696449" cy="43180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000" b="1">
                <a:solidFill>
                  <a:srgbClr val="A50021"/>
                </a:solidFill>
              </a:rPr>
              <a:t>Hardware control</a:t>
            </a:r>
          </a:p>
        </p:txBody>
      </p:sp>
      <p:sp>
        <p:nvSpPr>
          <p:cNvPr id="6154" name="Rectangle 11"/>
          <p:cNvSpPr>
            <a:spLocks noChangeArrowheads="1"/>
          </p:cNvSpPr>
          <p:nvPr/>
        </p:nvSpPr>
        <p:spPr bwMode="auto">
          <a:xfrm>
            <a:off x="2432052" y="3502025"/>
            <a:ext cx="1909233" cy="43180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t>Buffer Cache</a:t>
            </a:r>
          </a:p>
        </p:txBody>
      </p:sp>
      <p:sp>
        <p:nvSpPr>
          <p:cNvPr id="6155" name="Rectangle 12"/>
          <p:cNvSpPr>
            <a:spLocks noChangeArrowheads="1"/>
          </p:cNvSpPr>
          <p:nvPr/>
        </p:nvSpPr>
        <p:spPr bwMode="auto">
          <a:xfrm>
            <a:off x="527052" y="2133600"/>
            <a:ext cx="9696449" cy="43180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000" b="1">
                <a:solidFill>
                  <a:srgbClr val="A50021"/>
                </a:solidFill>
              </a:rPr>
              <a:t>system call interface</a:t>
            </a:r>
          </a:p>
        </p:txBody>
      </p:sp>
      <p:sp>
        <p:nvSpPr>
          <p:cNvPr id="6156" name="Rectangle 13"/>
          <p:cNvSpPr>
            <a:spLocks noChangeArrowheads="1"/>
          </p:cNvSpPr>
          <p:nvPr/>
        </p:nvSpPr>
        <p:spPr bwMode="auto">
          <a:xfrm>
            <a:off x="529167" y="4652964"/>
            <a:ext cx="3894667" cy="504825"/>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2000">
                <a:solidFill>
                  <a:srgbClr val="A50021"/>
                </a:solidFill>
              </a:rPr>
              <a:t>Device driver</a:t>
            </a:r>
          </a:p>
        </p:txBody>
      </p:sp>
      <p:sp>
        <p:nvSpPr>
          <p:cNvPr id="6157" name="Line 14"/>
          <p:cNvSpPr>
            <a:spLocks noChangeShapeType="1"/>
          </p:cNvSpPr>
          <p:nvPr/>
        </p:nvSpPr>
        <p:spPr bwMode="auto">
          <a:xfrm>
            <a:off x="2351617" y="4149726"/>
            <a:ext cx="0" cy="504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58" name="Rectangle 15"/>
          <p:cNvSpPr>
            <a:spLocks noChangeArrowheads="1"/>
          </p:cNvSpPr>
          <p:nvPr/>
        </p:nvSpPr>
        <p:spPr bwMode="auto">
          <a:xfrm>
            <a:off x="5334001" y="2708276"/>
            <a:ext cx="4889500" cy="2016125"/>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a:p>
        </p:txBody>
      </p:sp>
      <p:sp>
        <p:nvSpPr>
          <p:cNvPr id="6159" name="Line 16"/>
          <p:cNvSpPr>
            <a:spLocks noChangeShapeType="1"/>
          </p:cNvSpPr>
          <p:nvPr/>
        </p:nvSpPr>
        <p:spPr bwMode="auto">
          <a:xfrm>
            <a:off x="8070851" y="2708276"/>
            <a:ext cx="0" cy="2016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60" name="Text Box 18"/>
          <p:cNvSpPr txBox="1">
            <a:spLocks noChangeArrowheads="1"/>
          </p:cNvSpPr>
          <p:nvPr/>
        </p:nvSpPr>
        <p:spPr bwMode="auto">
          <a:xfrm>
            <a:off x="8255706" y="2728913"/>
            <a:ext cx="17363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3200">
                <a:solidFill>
                  <a:schemeClr val="tx1"/>
                </a:solidFill>
                <a:latin typeface="Arial Narrow" pitchFamily="34" charset="0"/>
              </a:defRPr>
            </a:lvl1pPr>
            <a:lvl2pPr>
              <a:defRPr sz="2800">
                <a:solidFill>
                  <a:schemeClr val="tx1"/>
                </a:solidFill>
                <a:latin typeface="Arial Narrow" pitchFamily="34" charset="0"/>
              </a:defRPr>
            </a:lvl2pPr>
            <a:lvl3pPr>
              <a:defRPr sz="2400">
                <a:solidFill>
                  <a:schemeClr val="tx1"/>
                </a:solidFill>
                <a:latin typeface="Arial Narrow" pitchFamily="34" charset="0"/>
              </a:defRPr>
            </a:lvl3pPr>
            <a:lvl4pPr>
              <a:defRPr sz="2000">
                <a:solidFill>
                  <a:schemeClr val="tx1"/>
                </a:solidFill>
                <a:latin typeface="Arial Narrow" pitchFamily="34" charset="0"/>
              </a:defRPr>
            </a:lvl4pPr>
            <a:lvl5pPr>
              <a:defRPr sz="2000">
                <a:solidFill>
                  <a:schemeClr val="tx1"/>
                </a:solidFill>
                <a:latin typeface="Arial Narrow" pitchFamily="34" charset="0"/>
              </a:defRPr>
            </a:lvl5pPr>
            <a:lvl6pPr eaLnBrk="0" hangingPunct="0">
              <a:defRPr sz="2000">
                <a:solidFill>
                  <a:schemeClr val="tx1"/>
                </a:solidFill>
                <a:latin typeface="Arial Narrow" pitchFamily="34" charset="0"/>
              </a:defRPr>
            </a:lvl6pPr>
            <a:lvl7pPr eaLnBrk="0" hangingPunct="0">
              <a:defRPr sz="2000">
                <a:solidFill>
                  <a:schemeClr val="tx1"/>
                </a:solidFill>
                <a:latin typeface="Arial Narrow" pitchFamily="34" charset="0"/>
              </a:defRPr>
            </a:lvl7pPr>
            <a:lvl8pPr eaLnBrk="0" hangingPunct="0">
              <a:defRPr sz="2000">
                <a:solidFill>
                  <a:schemeClr val="tx1"/>
                </a:solidFill>
                <a:latin typeface="Arial Narrow" pitchFamily="34" charset="0"/>
              </a:defRPr>
            </a:lvl8pPr>
            <a:lvl9pPr eaLnBrk="0" hangingPunct="0">
              <a:defRPr sz="2000">
                <a:solidFill>
                  <a:schemeClr val="tx1"/>
                </a:solidFill>
                <a:latin typeface="Arial Narrow" pitchFamily="34" charset="0"/>
              </a:defRPr>
            </a:lvl9pPr>
          </a:lstStyle>
          <a:p>
            <a:pPr algn="ctr" eaLnBrk="1" hangingPunct="1"/>
            <a:r>
              <a:rPr lang="en-US" sz="1800">
                <a:latin typeface="Arial" charset="0"/>
              </a:rPr>
              <a:t>Inter process </a:t>
            </a:r>
          </a:p>
          <a:p>
            <a:pPr algn="ctr" eaLnBrk="1" hangingPunct="1"/>
            <a:r>
              <a:rPr lang="en-US" sz="1800">
                <a:latin typeface="Arial" charset="0"/>
              </a:rPr>
              <a:t>communication</a:t>
            </a:r>
          </a:p>
        </p:txBody>
      </p:sp>
      <p:sp>
        <p:nvSpPr>
          <p:cNvPr id="6161" name="Text Box 19"/>
          <p:cNvSpPr txBox="1">
            <a:spLocks noChangeArrowheads="1"/>
          </p:cNvSpPr>
          <p:nvPr/>
        </p:nvSpPr>
        <p:spPr bwMode="auto">
          <a:xfrm>
            <a:off x="8151285" y="3494088"/>
            <a:ext cx="199178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200">
                <a:solidFill>
                  <a:schemeClr val="tx1"/>
                </a:solidFill>
                <a:latin typeface="Arial Narrow" pitchFamily="34" charset="0"/>
              </a:defRPr>
            </a:lvl1pPr>
            <a:lvl2pPr>
              <a:defRPr sz="2800">
                <a:solidFill>
                  <a:schemeClr val="tx1"/>
                </a:solidFill>
                <a:latin typeface="Arial Narrow" pitchFamily="34" charset="0"/>
              </a:defRPr>
            </a:lvl2pPr>
            <a:lvl3pPr>
              <a:defRPr sz="2400">
                <a:solidFill>
                  <a:schemeClr val="tx1"/>
                </a:solidFill>
                <a:latin typeface="Arial Narrow" pitchFamily="34" charset="0"/>
              </a:defRPr>
            </a:lvl3pPr>
            <a:lvl4pPr>
              <a:defRPr sz="2000">
                <a:solidFill>
                  <a:schemeClr val="tx1"/>
                </a:solidFill>
                <a:latin typeface="Arial Narrow" pitchFamily="34" charset="0"/>
              </a:defRPr>
            </a:lvl4pPr>
            <a:lvl5pPr>
              <a:defRPr sz="2000">
                <a:solidFill>
                  <a:schemeClr val="tx1"/>
                </a:solidFill>
                <a:latin typeface="Arial Narrow" pitchFamily="34" charset="0"/>
              </a:defRPr>
            </a:lvl5pPr>
            <a:lvl6pPr eaLnBrk="0" hangingPunct="0">
              <a:defRPr sz="2000">
                <a:solidFill>
                  <a:schemeClr val="tx1"/>
                </a:solidFill>
                <a:latin typeface="Arial Narrow" pitchFamily="34" charset="0"/>
              </a:defRPr>
            </a:lvl6pPr>
            <a:lvl7pPr eaLnBrk="0" hangingPunct="0">
              <a:defRPr sz="2000">
                <a:solidFill>
                  <a:schemeClr val="tx1"/>
                </a:solidFill>
                <a:latin typeface="Arial Narrow" pitchFamily="34" charset="0"/>
              </a:defRPr>
            </a:lvl7pPr>
            <a:lvl8pPr eaLnBrk="0" hangingPunct="0">
              <a:defRPr sz="2000">
                <a:solidFill>
                  <a:schemeClr val="tx1"/>
                </a:solidFill>
                <a:latin typeface="Arial Narrow" pitchFamily="34" charset="0"/>
              </a:defRPr>
            </a:lvl8pPr>
            <a:lvl9pPr eaLnBrk="0" hangingPunct="0">
              <a:defRPr sz="2000">
                <a:solidFill>
                  <a:schemeClr val="tx1"/>
                </a:solidFill>
                <a:latin typeface="Arial Narrow" pitchFamily="34" charset="0"/>
              </a:defRPr>
            </a:lvl9pPr>
          </a:lstStyle>
          <a:p>
            <a:pPr algn="ctr" eaLnBrk="1" hangingPunct="1"/>
            <a:r>
              <a:rPr lang="en-US" sz="1800">
                <a:latin typeface="Arial" charset="0"/>
              </a:rPr>
              <a:t>Scheduler</a:t>
            </a:r>
          </a:p>
        </p:txBody>
      </p:sp>
      <p:sp>
        <p:nvSpPr>
          <p:cNvPr id="6162" name="Text Box 20"/>
          <p:cNvSpPr txBox="1">
            <a:spLocks noChangeArrowheads="1"/>
          </p:cNvSpPr>
          <p:nvPr/>
        </p:nvSpPr>
        <p:spPr bwMode="auto">
          <a:xfrm>
            <a:off x="8151285" y="3940175"/>
            <a:ext cx="19917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200">
                <a:solidFill>
                  <a:schemeClr val="tx1"/>
                </a:solidFill>
                <a:latin typeface="Arial Narrow" pitchFamily="34" charset="0"/>
              </a:defRPr>
            </a:lvl1pPr>
            <a:lvl2pPr>
              <a:defRPr sz="2800">
                <a:solidFill>
                  <a:schemeClr val="tx1"/>
                </a:solidFill>
                <a:latin typeface="Arial Narrow" pitchFamily="34" charset="0"/>
              </a:defRPr>
            </a:lvl2pPr>
            <a:lvl3pPr>
              <a:defRPr sz="2400">
                <a:solidFill>
                  <a:schemeClr val="tx1"/>
                </a:solidFill>
                <a:latin typeface="Arial Narrow" pitchFamily="34" charset="0"/>
              </a:defRPr>
            </a:lvl3pPr>
            <a:lvl4pPr>
              <a:defRPr sz="2000">
                <a:solidFill>
                  <a:schemeClr val="tx1"/>
                </a:solidFill>
                <a:latin typeface="Arial Narrow" pitchFamily="34" charset="0"/>
              </a:defRPr>
            </a:lvl4pPr>
            <a:lvl5pPr>
              <a:defRPr sz="2000">
                <a:solidFill>
                  <a:schemeClr val="tx1"/>
                </a:solidFill>
                <a:latin typeface="Arial Narrow" pitchFamily="34" charset="0"/>
              </a:defRPr>
            </a:lvl5pPr>
            <a:lvl6pPr eaLnBrk="0" hangingPunct="0">
              <a:defRPr sz="2000">
                <a:solidFill>
                  <a:schemeClr val="tx1"/>
                </a:solidFill>
                <a:latin typeface="Arial Narrow" pitchFamily="34" charset="0"/>
              </a:defRPr>
            </a:lvl6pPr>
            <a:lvl7pPr eaLnBrk="0" hangingPunct="0">
              <a:defRPr sz="2000">
                <a:solidFill>
                  <a:schemeClr val="tx1"/>
                </a:solidFill>
                <a:latin typeface="Arial Narrow" pitchFamily="34" charset="0"/>
              </a:defRPr>
            </a:lvl7pPr>
            <a:lvl8pPr eaLnBrk="0" hangingPunct="0">
              <a:defRPr sz="2000">
                <a:solidFill>
                  <a:schemeClr val="tx1"/>
                </a:solidFill>
                <a:latin typeface="Arial Narrow" pitchFamily="34" charset="0"/>
              </a:defRPr>
            </a:lvl8pPr>
            <a:lvl9pPr eaLnBrk="0" hangingPunct="0">
              <a:defRPr sz="2000">
                <a:solidFill>
                  <a:schemeClr val="tx1"/>
                </a:solidFill>
                <a:latin typeface="Arial Narrow" pitchFamily="34" charset="0"/>
              </a:defRPr>
            </a:lvl9pPr>
          </a:lstStyle>
          <a:p>
            <a:pPr algn="ctr" eaLnBrk="1" hangingPunct="1"/>
            <a:r>
              <a:rPr lang="en-US" sz="1800">
                <a:latin typeface="Arial" charset="0"/>
              </a:rPr>
              <a:t>Memory Management</a:t>
            </a:r>
          </a:p>
        </p:txBody>
      </p:sp>
      <p:sp>
        <p:nvSpPr>
          <p:cNvPr id="6163" name="Line 21"/>
          <p:cNvSpPr>
            <a:spLocks noChangeShapeType="1"/>
          </p:cNvSpPr>
          <p:nvPr/>
        </p:nvSpPr>
        <p:spPr bwMode="auto">
          <a:xfrm>
            <a:off x="8070852" y="3429000"/>
            <a:ext cx="215264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64" name="Line 22"/>
          <p:cNvSpPr>
            <a:spLocks noChangeShapeType="1"/>
          </p:cNvSpPr>
          <p:nvPr/>
        </p:nvSpPr>
        <p:spPr bwMode="auto">
          <a:xfrm>
            <a:off x="8070852" y="3933825"/>
            <a:ext cx="215264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65" name="Text Box 23"/>
          <p:cNvSpPr txBox="1">
            <a:spLocks noChangeArrowheads="1"/>
          </p:cNvSpPr>
          <p:nvPr/>
        </p:nvSpPr>
        <p:spPr bwMode="auto">
          <a:xfrm>
            <a:off x="5422901" y="3448050"/>
            <a:ext cx="20088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3200">
                <a:solidFill>
                  <a:schemeClr val="tx1"/>
                </a:solidFill>
                <a:latin typeface="Arial Narrow" pitchFamily="34" charset="0"/>
              </a:defRPr>
            </a:lvl1pPr>
            <a:lvl2pPr>
              <a:defRPr sz="2800">
                <a:solidFill>
                  <a:schemeClr val="tx1"/>
                </a:solidFill>
                <a:latin typeface="Arial Narrow" pitchFamily="34" charset="0"/>
              </a:defRPr>
            </a:lvl2pPr>
            <a:lvl3pPr>
              <a:defRPr sz="2400">
                <a:solidFill>
                  <a:schemeClr val="tx1"/>
                </a:solidFill>
                <a:latin typeface="Arial Narrow" pitchFamily="34" charset="0"/>
              </a:defRPr>
            </a:lvl3pPr>
            <a:lvl4pPr>
              <a:defRPr sz="2000">
                <a:solidFill>
                  <a:schemeClr val="tx1"/>
                </a:solidFill>
                <a:latin typeface="Arial Narrow" pitchFamily="34" charset="0"/>
              </a:defRPr>
            </a:lvl4pPr>
            <a:lvl5pPr>
              <a:defRPr sz="2000">
                <a:solidFill>
                  <a:schemeClr val="tx1"/>
                </a:solidFill>
                <a:latin typeface="Arial Narrow" pitchFamily="34" charset="0"/>
              </a:defRPr>
            </a:lvl5pPr>
            <a:lvl6pPr eaLnBrk="0" hangingPunct="0">
              <a:defRPr sz="2000">
                <a:solidFill>
                  <a:schemeClr val="tx1"/>
                </a:solidFill>
                <a:latin typeface="Arial Narrow" pitchFamily="34" charset="0"/>
              </a:defRPr>
            </a:lvl6pPr>
            <a:lvl7pPr eaLnBrk="0" hangingPunct="0">
              <a:defRPr sz="2000">
                <a:solidFill>
                  <a:schemeClr val="tx1"/>
                </a:solidFill>
                <a:latin typeface="Arial Narrow" pitchFamily="34" charset="0"/>
              </a:defRPr>
            </a:lvl7pPr>
            <a:lvl8pPr eaLnBrk="0" hangingPunct="0">
              <a:defRPr sz="2000">
                <a:solidFill>
                  <a:schemeClr val="tx1"/>
                </a:solidFill>
                <a:latin typeface="Arial Narrow" pitchFamily="34" charset="0"/>
              </a:defRPr>
            </a:lvl8pPr>
            <a:lvl9pPr eaLnBrk="0" hangingPunct="0">
              <a:defRPr sz="2000">
                <a:solidFill>
                  <a:schemeClr val="tx1"/>
                </a:solidFill>
                <a:latin typeface="Arial Narrow" pitchFamily="34" charset="0"/>
              </a:defRPr>
            </a:lvl9pPr>
          </a:lstStyle>
          <a:p>
            <a:pPr eaLnBrk="1" hangingPunct="1"/>
            <a:r>
              <a:rPr lang="en-US" sz="2000">
                <a:latin typeface="Arial" charset="0"/>
              </a:rPr>
              <a:t>Process Control</a:t>
            </a:r>
          </a:p>
          <a:p>
            <a:pPr eaLnBrk="1" hangingPunct="1"/>
            <a:r>
              <a:rPr lang="en-US" sz="2000">
                <a:latin typeface="Arial" charset="0"/>
              </a:rPr>
              <a:t> Subsystem</a:t>
            </a:r>
          </a:p>
        </p:txBody>
      </p:sp>
      <p:sp>
        <p:nvSpPr>
          <p:cNvPr id="6166" name="Text Box 24"/>
          <p:cNvSpPr txBox="1">
            <a:spLocks noChangeArrowheads="1"/>
          </p:cNvSpPr>
          <p:nvPr/>
        </p:nvSpPr>
        <p:spPr bwMode="auto">
          <a:xfrm>
            <a:off x="2544233" y="1117601"/>
            <a:ext cx="1595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3200">
                <a:solidFill>
                  <a:schemeClr val="tx1"/>
                </a:solidFill>
                <a:latin typeface="Arial Narrow" pitchFamily="34" charset="0"/>
              </a:defRPr>
            </a:lvl1pPr>
            <a:lvl2pPr>
              <a:defRPr sz="2800">
                <a:solidFill>
                  <a:schemeClr val="tx1"/>
                </a:solidFill>
                <a:latin typeface="Arial Narrow" pitchFamily="34" charset="0"/>
              </a:defRPr>
            </a:lvl2pPr>
            <a:lvl3pPr>
              <a:defRPr sz="2400">
                <a:solidFill>
                  <a:schemeClr val="tx1"/>
                </a:solidFill>
                <a:latin typeface="Arial Narrow" pitchFamily="34" charset="0"/>
              </a:defRPr>
            </a:lvl3pPr>
            <a:lvl4pPr>
              <a:defRPr sz="2000">
                <a:solidFill>
                  <a:schemeClr val="tx1"/>
                </a:solidFill>
                <a:latin typeface="Arial Narrow" pitchFamily="34" charset="0"/>
              </a:defRPr>
            </a:lvl4pPr>
            <a:lvl5pPr>
              <a:defRPr sz="2000">
                <a:solidFill>
                  <a:schemeClr val="tx1"/>
                </a:solidFill>
                <a:latin typeface="Arial Narrow" pitchFamily="34" charset="0"/>
              </a:defRPr>
            </a:lvl5pPr>
            <a:lvl6pPr eaLnBrk="0" hangingPunct="0">
              <a:defRPr sz="2000">
                <a:solidFill>
                  <a:schemeClr val="tx1"/>
                </a:solidFill>
                <a:latin typeface="Arial Narrow" pitchFamily="34" charset="0"/>
              </a:defRPr>
            </a:lvl6pPr>
            <a:lvl7pPr eaLnBrk="0" hangingPunct="0">
              <a:defRPr sz="2000">
                <a:solidFill>
                  <a:schemeClr val="tx1"/>
                </a:solidFill>
                <a:latin typeface="Arial Narrow" pitchFamily="34" charset="0"/>
              </a:defRPr>
            </a:lvl7pPr>
            <a:lvl8pPr eaLnBrk="0" hangingPunct="0">
              <a:defRPr sz="2000">
                <a:solidFill>
                  <a:schemeClr val="tx1"/>
                </a:solidFill>
                <a:latin typeface="Arial Narrow" pitchFamily="34" charset="0"/>
              </a:defRPr>
            </a:lvl8pPr>
            <a:lvl9pPr eaLnBrk="0" hangingPunct="0">
              <a:defRPr sz="2000">
                <a:solidFill>
                  <a:schemeClr val="tx1"/>
                </a:solidFill>
                <a:latin typeface="Arial Narrow" pitchFamily="34" charset="0"/>
              </a:defRPr>
            </a:lvl9pPr>
          </a:lstStyle>
          <a:p>
            <a:pPr eaLnBrk="1" hangingPunct="1"/>
            <a:r>
              <a:rPr lang="en-US" sz="1800">
                <a:latin typeface="Arial" charset="0"/>
              </a:rPr>
              <a:t>User program</a:t>
            </a:r>
          </a:p>
        </p:txBody>
      </p:sp>
      <p:sp>
        <p:nvSpPr>
          <p:cNvPr id="6167" name="Text Box 26"/>
          <p:cNvSpPr txBox="1">
            <a:spLocks noChangeArrowheads="1"/>
          </p:cNvSpPr>
          <p:nvPr/>
        </p:nvSpPr>
        <p:spPr bwMode="auto">
          <a:xfrm>
            <a:off x="10485967" y="1431926"/>
            <a:ext cx="121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3200">
                <a:solidFill>
                  <a:schemeClr val="tx1"/>
                </a:solidFill>
                <a:latin typeface="Arial Narrow" pitchFamily="34" charset="0"/>
              </a:defRPr>
            </a:lvl1pPr>
            <a:lvl2pPr>
              <a:defRPr sz="2800">
                <a:solidFill>
                  <a:schemeClr val="tx1"/>
                </a:solidFill>
                <a:latin typeface="Arial Narrow" pitchFamily="34" charset="0"/>
              </a:defRPr>
            </a:lvl2pPr>
            <a:lvl3pPr>
              <a:defRPr sz="2400">
                <a:solidFill>
                  <a:schemeClr val="tx1"/>
                </a:solidFill>
                <a:latin typeface="Arial Narrow" pitchFamily="34" charset="0"/>
              </a:defRPr>
            </a:lvl3pPr>
            <a:lvl4pPr>
              <a:defRPr sz="2000">
                <a:solidFill>
                  <a:schemeClr val="tx1"/>
                </a:solidFill>
                <a:latin typeface="Arial Narrow" pitchFamily="34" charset="0"/>
              </a:defRPr>
            </a:lvl4pPr>
            <a:lvl5pPr>
              <a:defRPr sz="2000">
                <a:solidFill>
                  <a:schemeClr val="tx1"/>
                </a:solidFill>
                <a:latin typeface="Arial Narrow" pitchFamily="34" charset="0"/>
              </a:defRPr>
            </a:lvl5pPr>
            <a:lvl6pPr eaLnBrk="0" hangingPunct="0">
              <a:defRPr sz="2000">
                <a:solidFill>
                  <a:schemeClr val="tx1"/>
                </a:solidFill>
                <a:latin typeface="Arial Narrow" pitchFamily="34" charset="0"/>
              </a:defRPr>
            </a:lvl6pPr>
            <a:lvl7pPr eaLnBrk="0" hangingPunct="0">
              <a:defRPr sz="2000">
                <a:solidFill>
                  <a:schemeClr val="tx1"/>
                </a:solidFill>
                <a:latin typeface="Arial Narrow" pitchFamily="34" charset="0"/>
              </a:defRPr>
            </a:lvl7pPr>
            <a:lvl8pPr eaLnBrk="0" hangingPunct="0">
              <a:defRPr sz="2000">
                <a:solidFill>
                  <a:schemeClr val="tx1"/>
                </a:solidFill>
                <a:latin typeface="Arial Narrow" pitchFamily="34" charset="0"/>
              </a:defRPr>
            </a:lvl8pPr>
            <a:lvl9pPr eaLnBrk="0" hangingPunct="0">
              <a:defRPr sz="2000">
                <a:solidFill>
                  <a:schemeClr val="tx1"/>
                </a:solidFill>
                <a:latin typeface="Arial Narrow" pitchFamily="34" charset="0"/>
              </a:defRPr>
            </a:lvl9pPr>
          </a:lstStyle>
          <a:p>
            <a:pPr eaLnBrk="1" hangingPunct="1"/>
            <a:r>
              <a:rPr lang="en-US" sz="1800">
                <a:latin typeface="Arial" charset="0"/>
              </a:rPr>
              <a:t>User level</a:t>
            </a:r>
          </a:p>
        </p:txBody>
      </p:sp>
      <p:sp>
        <p:nvSpPr>
          <p:cNvPr id="6168" name="Text Box 27"/>
          <p:cNvSpPr txBox="1">
            <a:spLocks noChangeArrowheads="1"/>
          </p:cNvSpPr>
          <p:nvPr/>
        </p:nvSpPr>
        <p:spPr bwMode="auto">
          <a:xfrm>
            <a:off x="10447867" y="5438776"/>
            <a:ext cx="1351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3200">
                <a:solidFill>
                  <a:schemeClr val="tx1"/>
                </a:solidFill>
                <a:latin typeface="Arial Narrow" pitchFamily="34" charset="0"/>
              </a:defRPr>
            </a:lvl1pPr>
            <a:lvl2pPr>
              <a:defRPr sz="2800">
                <a:solidFill>
                  <a:schemeClr val="tx1"/>
                </a:solidFill>
                <a:latin typeface="Arial Narrow" pitchFamily="34" charset="0"/>
              </a:defRPr>
            </a:lvl2pPr>
            <a:lvl3pPr>
              <a:defRPr sz="2400">
                <a:solidFill>
                  <a:schemeClr val="tx1"/>
                </a:solidFill>
                <a:latin typeface="Arial Narrow" pitchFamily="34" charset="0"/>
              </a:defRPr>
            </a:lvl3pPr>
            <a:lvl4pPr>
              <a:defRPr sz="2000">
                <a:solidFill>
                  <a:schemeClr val="tx1"/>
                </a:solidFill>
                <a:latin typeface="Arial Narrow" pitchFamily="34" charset="0"/>
              </a:defRPr>
            </a:lvl4pPr>
            <a:lvl5pPr>
              <a:defRPr sz="2000">
                <a:solidFill>
                  <a:schemeClr val="tx1"/>
                </a:solidFill>
                <a:latin typeface="Arial Narrow" pitchFamily="34" charset="0"/>
              </a:defRPr>
            </a:lvl5pPr>
            <a:lvl6pPr eaLnBrk="0" hangingPunct="0">
              <a:defRPr sz="2000">
                <a:solidFill>
                  <a:schemeClr val="tx1"/>
                </a:solidFill>
                <a:latin typeface="Arial Narrow" pitchFamily="34" charset="0"/>
              </a:defRPr>
            </a:lvl6pPr>
            <a:lvl7pPr eaLnBrk="0" hangingPunct="0">
              <a:defRPr sz="2000">
                <a:solidFill>
                  <a:schemeClr val="tx1"/>
                </a:solidFill>
                <a:latin typeface="Arial Narrow" pitchFamily="34" charset="0"/>
              </a:defRPr>
            </a:lvl7pPr>
            <a:lvl8pPr eaLnBrk="0" hangingPunct="0">
              <a:defRPr sz="2000">
                <a:solidFill>
                  <a:schemeClr val="tx1"/>
                </a:solidFill>
                <a:latin typeface="Arial Narrow" pitchFamily="34" charset="0"/>
              </a:defRPr>
            </a:lvl8pPr>
            <a:lvl9pPr eaLnBrk="0" hangingPunct="0">
              <a:defRPr sz="2000">
                <a:solidFill>
                  <a:schemeClr val="tx1"/>
                </a:solidFill>
                <a:latin typeface="Arial Narrow" pitchFamily="34" charset="0"/>
              </a:defRPr>
            </a:lvl9pPr>
          </a:lstStyle>
          <a:p>
            <a:pPr eaLnBrk="1" hangingPunct="1"/>
            <a:r>
              <a:rPr lang="en-US" sz="1800">
                <a:latin typeface="Arial" charset="0"/>
              </a:rPr>
              <a:t>kernel level</a:t>
            </a:r>
          </a:p>
        </p:txBody>
      </p:sp>
      <p:sp>
        <p:nvSpPr>
          <p:cNvPr id="6169" name="Text Box 28"/>
          <p:cNvSpPr txBox="1">
            <a:spLocks noChangeArrowheads="1"/>
          </p:cNvSpPr>
          <p:nvPr/>
        </p:nvSpPr>
        <p:spPr bwMode="auto">
          <a:xfrm>
            <a:off x="9906001" y="6302375"/>
            <a:ext cx="17235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3200">
                <a:solidFill>
                  <a:schemeClr val="tx1"/>
                </a:solidFill>
                <a:latin typeface="Arial Narrow" pitchFamily="34" charset="0"/>
              </a:defRPr>
            </a:lvl1pPr>
            <a:lvl2pPr>
              <a:defRPr sz="2800">
                <a:solidFill>
                  <a:schemeClr val="tx1"/>
                </a:solidFill>
                <a:latin typeface="Arial Narrow" pitchFamily="34" charset="0"/>
              </a:defRPr>
            </a:lvl2pPr>
            <a:lvl3pPr>
              <a:defRPr sz="2400">
                <a:solidFill>
                  <a:schemeClr val="tx1"/>
                </a:solidFill>
                <a:latin typeface="Arial Narrow" pitchFamily="34" charset="0"/>
              </a:defRPr>
            </a:lvl3pPr>
            <a:lvl4pPr>
              <a:defRPr sz="2000">
                <a:solidFill>
                  <a:schemeClr val="tx1"/>
                </a:solidFill>
                <a:latin typeface="Arial Narrow" pitchFamily="34" charset="0"/>
              </a:defRPr>
            </a:lvl4pPr>
            <a:lvl5pPr>
              <a:defRPr sz="2000">
                <a:solidFill>
                  <a:schemeClr val="tx1"/>
                </a:solidFill>
                <a:latin typeface="Arial Narrow" pitchFamily="34" charset="0"/>
              </a:defRPr>
            </a:lvl5pPr>
            <a:lvl6pPr eaLnBrk="0" hangingPunct="0">
              <a:defRPr sz="2000">
                <a:solidFill>
                  <a:schemeClr val="tx1"/>
                </a:solidFill>
                <a:latin typeface="Arial Narrow" pitchFamily="34" charset="0"/>
              </a:defRPr>
            </a:lvl6pPr>
            <a:lvl7pPr eaLnBrk="0" hangingPunct="0">
              <a:defRPr sz="2000">
                <a:solidFill>
                  <a:schemeClr val="tx1"/>
                </a:solidFill>
                <a:latin typeface="Arial Narrow" pitchFamily="34" charset="0"/>
              </a:defRPr>
            </a:lvl7pPr>
            <a:lvl8pPr eaLnBrk="0" hangingPunct="0">
              <a:defRPr sz="2000">
                <a:solidFill>
                  <a:schemeClr val="tx1"/>
                </a:solidFill>
                <a:latin typeface="Arial Narrow" pitchFamily="34" charset="0"/>
              </a:defRPr>
            </a:lvl8pPr>
            <a:lvl9pPr eaLnBrk="0" hangingPunct="0">
              <a:defRPr sz="2000">
                <a:solidFill>
                  <a:schemeClr val="tx1"/>
                </a:solidFill>
                <a:latin typeface="Arial Narrow" pitchFamily="34" charset="0"/>
              </a:defRPr>
            </a:lvl9pPr>
          </a:lstStyle>
          <a:p>
            <a:pPr eaLnBrk="1" hangingPunct="1"/>
            <a:r>
              <a:rPr lang="en-US" sz="1800">
                <a:latin typeface="Arial" charset="0"/>
              </a:rPr>
              <a:t>Hardware level</a:t>
            </a:r>
          </a:p>
        </p:txBody>
      </p:sp>
      <p:sp>
        <p:nvSpPr>
          <p:cNvPr id="6170" name="Text Box 29"/>
          <p:cNvSpPr txBox="1">
            <a:spLocks noChangeArrowheads="1"/>
          </p:cNvSpPr>
          <p:nvPr/>
        </p:nvSpPr>
        <p:spPr bwMode="auto">
          <a:xfrm>
            <a:off x="10416117" y="2125663"/>
            <a:ext cx="1351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3200">
                <a:solidFill>
                  <a:schemeClr val="tx1"/>
                </a:solidFill>
                <a:latin typeface="Arial Narrow" pitchFamily="34" charset="0"/>
              </a:defRPr>
            </a:lvl1pPr>
            <a:lvl2pPr>
              <a:defRPr sz="2800">
                <a:solidFill>
                  <a:schemeClr val="tx1"/>
                </a:solidFill>
                <a:latin typeface="Arial Narrow" pitchFamily="34" charset="0"/>
              </a:defRPr>
            </a:lvl2pPr>
            <a:lvl3pPr>
              <a:defRPr sz="2400">
                <a:solidFill>
                  <a:schemeClr val="tx1"/>
                </a:solidFill>
                <a:latin typeface="Arial Narrow" pitchFamily="34" charset="0"/>
              </a:defRPr>
            </a:lvl3pPr>
            <a:lvl4pPr>
              <a:defRPr sz="2000">
                <a:solidFill>
                  <a:schemeClr val="tx1"/>
                </a:solidFill>
                <a:latin typeface="Arial Narrow" pitchFamily="34" charset="0"/>
              </a:defRPr>
            </a:lvl4pPr>
            <a:lvl5pPr>
              <a:defRPr sz="2000">
                <a:solidFill>
                  <a:schemeClr val="tx1"/>
                </a:solidFill>
                <a:latin typeface="Arial Narrow" pitchFamily="34" charset="0"/>
              </a:defRPr>
            </a:lvl5pPr>
            <a:lvl6pPr eaLnBrk="0" hangingPunct="0">
              <a:defRPr sz="2000">
                <a:solidFill>
                  <a:schemeClr val="tx1"/>
                </a:solidFill>
                <a:latin typeface="Arial Narrow" pitchFamily="34" charset="0"/>
              </a:defRPr>
            </a:lvl6pPr>
            <a:lvl7pPr eaLnBrk="0" hangingPunct="0">
              <a:defRPr sz="2000">
                <a:solidFill>
                  <a:schemeClr val="tx1"/>
                </a:solidFill>
                <a:latin typeface="Arial Narrow" pitchFamily="34" charset="0"/>
              </a:defRPr>
            </a:lvl7pPr>
            <a:lvl8pPr eaLnBrk="0" hangingPunct="0">
              <a:defRPr sz="2000">
                <a:solidFill>
                  <a:schemeClr val="tx1"/>
                </a:solidFill>
                <a:latin typeface="Arial Narrow" pitchFamily="34" charset="0"/>
              </a:defRPr>
            </a:lvl8pPr>
            <a:lvl9pPr eaLnBrk="0" hangingPunct="0">
              <a:defRPr sz="2000">
                <a:solidFill>
                  <a:schemeClr val="tx1"/>
                </a:solidFill>
                <a:latin typeface="Arial Narrow" pitchFamily="34" charset="0"/>
              </a:defRPr>
            </a:lvl9pPr>
          </a:lstStyle>
          <a:p>
            <a:pPr eaLnBrk="1" hangingPunct="1"/>
            <a:r>
              <a:rPr lang="en-US" sz="1800">
                <a:latin typeface="Arial" charset="0"/>
              </a:rPr>
              <a:t>kernel level</a:t>
            </a:r>
          </a:p>
        </p:txBody>
      </p:sp>
      <p:cxnSp>
        <p:nvCxnSpPr>
          <p:cNvPr id="6171" name="AutoShape 30"/>
          <p:cNvCxnSpPr>
            <a:cxnSpLocks noChangeShapeType="1"/>
            <a:stCxn id="6166" idx="3"/>
            <a:endCxn id="6147" idx="1"/>
          </p:cNvCxnSpPr>
          <p:nvPr/>
        </p:nvCxnSpPr>
        <p:spPr bwMode="auto">
          <a:xfrm>
            <a:off x="4139542" y="1302267"/>
            <a:ext cx="1111910" cy="362227"/>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6172" name="Line 32"/>
          <p:cNvSpPr>
            <a:spLocks noChangeShapeType="1"/>
          </p:cNvSpPr>
          <p:nvPr/>
        </p:nvSpPr>
        <p:spPr bwMode="auto">
          <a:xfrm>
            <a:off x="3407833" y="1484314"/>
            <a:ext cx="0" cy="649287"/>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73" name="Line 33"/>
          <p:cNvSpPr>
            <a:spLocks noChangeShapeType="1"/>
          </p:cNvSpPr>
          <p:nvPr/>
        </p:nvSpPr>
        <p:spPr bwMode="auto">
          <a:xfrm>
            <a:off x="912284" y="2349500"/>
            <a:ext cx="0" cy="71913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74" name="Line 35"/>
          <p:cNvSpPr>
            <a:spLocks noChangeShapeType="1"/>
          </p:cNvSpPr>
          <p:nvPr/>
        </p:nvSpPr>
        <p:spPr bwMode="auto">
          <a:xfrm>
            <a:off x="7535333" y="2349500"/>
            <a:ext cx="0" cy="71913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75" name="Line 36"/>
          <p:cNvSpPr>
            <a:spLocks noChangeShapeType="1"/>
          </p:cNvSpPr>
          <p:nvPr/>
        </p:nvSpPr>
        <p:spPr bwMode="auto">
          <a:xfrm>
            <a:off x="4176184" y="2997200"/>
            <a:ext cx="17272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76" name="Line 37"/>
          <p:cNvSpPr>
            <a:spLocks noChangeShapeType="1"/>
          </p:cNvSpPr>
          <p:nvPr/>
        </p:nvSpPr>
        <p:spPr bwMode="auto">
          <a:xfrm>
            <a:off x="3790951" y="3141663"/>
            <a:ext cx="0" cy="4318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77" name="Line 38"/>
          <p:cNvSpPr>
            <a:spLocks noChangeShapeType="1"/>
          </p:cNvSpPr>
          <p:nvPr/>
        </p:nvSpPr>
        <p:spPr bwMode="auto">
          <a:xfrm>
            <a:off x="3312584" y="3789363"/>
            <a:ext cx="0" cy="4318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78" name="Line 39"/>
          <p:cNvSpPr>
            <a:spLocks noChangeShapeType="1"/>
          </p:cNvSpPr>
          <p:nvPr/>
        </p:nvSpPr>
        <p:spPr bwMode="auto">
          <a:xfrm>
            <a:off x="1200151" y="3284538"/>
            <a:ext cx="0" cy="1008062"/>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79" name="Line 40"/>
          <p:cNvSpPr>
            <a:spLocks noChangeShapeType="1"/>
          </p:cNvSpPr>
          <p:nvPr/>
        </p:nvSpPr>
        <p:spPr bwMode="auto">
          <a:xfrm>
            <a:off x="1200151" y="4941888"/>
            <a:ext cx="0" cy="6477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180" name="Line 41"/>
          <p:cNvSpPr>
            <a:spLocks noChangeShapeType="1"/>
          </p:cNvSpPr>
          <p:nvPr/>
        </p:nvSpPr>
        <p:spPr bwMode="auto">
          <a:xfrm>
            <a:off x="7440084" y="4365626"/>
            <a:ext cx="0" cy="1223963"/>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42046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ko-KR">
                <a:ea typeface="굴림" pitchFamily="50" charset="-127"/>
              </a:rPr>
              <a:t>Buffer Headers</a:t>
            </a:r>
            <a:endParaRPr lang="en-US"/>
          </a:p>
        </p:txBody>
      </p:sp>
      <p:sp>
        <p:nvSpPr>
          <p:cNvPr id="3" name="Content Placeholder 2"/>
          <p:cNvSpPr>
            <a:spLocks noGrp="1"/>
          </p:cNvSpPr>
          <p:nvPr>
            <p:ph idx="1"/>
          </p:nvPr>
        </p:nvSpPr>
        <p:spPr>
          <a:xfrm>
            <a:off x="914400" y="1503363"/>
            <a:ext cx="9498563" cy="4114800"/>
          </a:xfrm>
        </p:spPr>
        <p:txBody>
          <a:bodyPr>
            <a:normAutofit/>
          </a:bodyPr>
          <a:lstStyle/>
          <a:p>
            <a:pPr algn="just">
              <a:defRPr/>
            </a:pPr>
            <a:r>
              <a:rPr lang="en-US" sz="3200" dirty="0"/>
              <a:t>The device number is the logical file system number, not a physical device (disk) unit number. </a:t>
            </a:r>
          </a:p>
          <a:p>
            <a:pPr algn="just">
              <a:defRPr/>
            </a:pPr>
            <a:r>
              <a:rPr lang="en-US" sz="3200" dirty="0"/>
              <a:t>The buffer header also contains a pointer to a data array for the buffer, whose size must be at least as big as the size of a disk block. </a:t>
            </a:r>
          </a:p>
          <a:p>
            <a:pPr algn="just">
              <a:defRPr/>
            </a:pPr>
            <a:r>
              <a:rPr lang="en-US" sz="3200" dirty="0"/>
              <a:t>The buffer header contains a status field that summarizes the current status of the buffer. </a:t>
            </a:r>
          </a:p>
          <a:p>
            <a:pPr marL="0" indent="0" algn="just">
              <a:buFontTx/>
              <a:buNone/>
              <a:defRPr/>
            </a:pPr>
            <a:endParaRPr lang="en-US" sz="3200" dirty="0"/>
          </a:p>
        </p:txBody>
      </p:sp>
      <p:sp>
        <p:nvSpPr>
          <p:cNvPr id="215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4AAC7CB2-0E18-4F1C-9B97-85703127D881}" type="slidenum">
              <a:rPr lang="en-US" sz="1600">
                <a:solidFill>
                  <a:schemeClr val="tx1"/>
                </a:solidFill>
              </a:rPr>
              <a:pPr/>
              <a:t>20</a:t>
            </a:fld>
            <a:endParaRPr lang="en-US" sz="1600">
              <a:solidFill>
                <a:schemeClr val="tx1"/>
              </a:solidFill>
            </a:endParaRPr>
          </a:p>
        </p:txBody>
      </p:sp>
    </p:spTree>
    <p:extLst>
      <p:ext uri="{BB962C8B-B14F-4D97-AF65-F5344CB8AC3E}">
        <p14:creationId xmlns:p14="http://schemas.microsoft.com/office/powerpoint/2010/main" val="2339639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ko-KR">
                <a:ea typeface="굴림" pitchFamily="50" charset="-127"/>
              </a:rPr>
              <a:t>Buffer Headers</a:t>
            </a:r>
            <a:endParaRPr lang="en-US"/>
          </a:p>
        </p:txBody>
      </p:sp>
      <p:sp>
        <p:nvSpPr>
          <p:cNvPr id="22531" name="Content Placeholder 2"/>
          <p:cNvSpPr>
            <a:spLocks noGrp="1"/>
          </p:cNvSpPr>
          <p:nvPr>
            <p:ph idx="1"/>
          </p:nvPr>
        </p:nvSpPr>
        <p:spPr>
          <a:xfrm>
            <a:off x="914400" y="1782763"/>
            <a:ext cx="9498563" cy="4114800"/>
          </a:xfrm>
        </p:spPr>
        <p:txBody>
          <a:bodyPr>
            <a:noAutofit/>
          </a:bodyPr>
          <a:lstStyle/>
          <a:p>
            <a:pPr algn="just"/>
            <a:r>
              <a:rPr lang="en-US" sz="3200" dirty="0"/>
              <a:t>The status of a buffer is a combination of following conditions: </a:t>
            </a:r>
          </a:p>
          <a:p>
            <a:pPr lvl="1" algn="just"/>
            <a:r>
              <a:rPr lang="en-US" sz="3200" dirty="0"/>
              <a:t>The buffer is currently locked. (lock, busy or free, unlock). </a:t>
            </a:r>
          </a:p>
          <a:p>
            <a:pPr lvl="1" algn="just"/>
            <a:r>
              <a:rPr lang="en-US" sz="3200" dirty="0"/>
              <a:t>If the buffer contains valid data then</a:t>
            </a:r>
          </a:p>
          <a:p>
            <a:pPr lvl="2" algn="just"/>
            <a:r>
              <a:rPr lang="en-US" sz="3200" dirty="0"/>
              <a:t>The kernel must write the buffer contents to disk before reassigning the buffer; if the buffer is marked as delayed write. </a:t>
            </a:r>
          </a:p>
          <a:p>
            <a:pPr algn="just"/>
            <a:endParaRPr lang="en-US" sz="3200" dirty="0"/>
          </a:p>
        </p:txBody>
      </p:sp>
      <p:sp>
        <p:nvSpPr>
          <p:cNvPr id="225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E7EF72A3-A11B-425A-8546-DA6D6686F7EE}" type="slidenum">
              <a:rPr lang="en-US" sz="1600">
                <a:solidFill>
                  <a:schemeClr val="tx1"/>
                </a:solidFill>
              </a:rPr>
              <a:pPr/>
              <a:t>21</a:t>
            </a:fld>
            <a:endParaRPr lang="en-US" sz="1600">
              <a:solidFill>
                <a:schemeClr val="tx1"/>
              </a:solidFill>
            </a:endParaRPr>
          </a:p>
        </p:txBody>
      </p:sp>
    </p:spTree>
    <p:extLst>
      <p:ext uri="{BB962C8B-B14F-4D97-AF65-F5344CB8AC3E}">
        <p14:creationId xmlns:p14="http://schemas.microsoft.com/office/powerpoint/2010/main" val="482390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ko-KR">
                <a:ea typeface="굴림" pitchFamily="50" charset="-127"/>
              </a:rPr>
              <a:t>Buffer Headers</a:t>
            </a:r>
            <a:endParaRPr lang="en-US"/>
          </a:p>
        </p:txBody>
      </p:sp>
      <p:sp>
        <p:nvSpPr>
          <p:cNvPr id="23555" name="Content Placeholder 2"/>
          <p:cNvSpPr>
            <a:spLocks noGrp="1"/>
          </p:cNvSpPr>
          <p:nvPr>
            <p:ph idx="1"/>
          </p:nvPr>
        </p:nvSpPr>
        <p:spPr>
          <a:xfrm>
            <a:off x="914400" y="1676400"/>
            <a:ext cx="9330612" cy="4114800"/>
          </a:xfrm>
        </p:spPr>
        <p:txBody>
          <a:bodyPr>
            <a:normAutofit/>
          </a:bodyPr>
          <a:lstStyle/>
          <a:p>
            <a:pPr lvl="1" algn="just"/>
            <a:r>
              <a:rPr lang="en-US" sz="3200" dirty="0"/>
              <a:t>If the kernel is currently reading or writing the contents of the buffer to disk</a:t>
            </a:r>
          </a:p>
          <a:p>
            <a:pPr lvl="1" algn="just"/>
            <a:r>
              <a:rPr lang="en-US" sz="3200" dirty="0"/>
              <a:t>A process is currently waiting for the buffer to become free </a:t>
            </a:r>
          </a:p>
          <a:p>
            <a:pPr algn="just"/>
            <a:r>
              <a:rPr lang="en-US" sz="3200" dirty="0"/>
              <a:t>The buffer header also contains two sets of pointers; used by the buffer allocation algorithms to maintain the overall structure of the buffer pool. </a:t>
            </a:r>
          </a:p>
        </p:txBody>
      </p:sp>
      <p:sp>
        <p:nvSpPr>
          <p:cNvPr id="235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EE213DF1-3CA5-406D-A3FF-318D9537CC3C}" type="slidenum">
              <a:rPr lang="en-US" sz="1600">
                <a:solidFill>
                  <a:schemeClr val="tx1"/>
                </a:solidFill>
              </a:rPr>
              <a:pPr/>
              <a:t>22</a:t>
            </a:fld>
            <a:endParaRPr lang="en-US" sz="1600">
              <a:solidFill>
                <a:schemeClr val="tx1"/>
              </a:solidFill>
            </a:endParaRPr>
          </a:p>
        </p:txBody>
      </p:sp>
    </p:spTree>
    <p:extLst>
      <p:ext uri="{BB962C8B-B14F-4D97-AF65-F5344CB8AC3E}">
        <p14:creationId xmlns:p14="http://schemas.microsoft.com/office/powerpoint/2010/main" val="639166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ko-KR" sz="4000" dirty="0">
                <a:ea typeface="굴림" pitchFamily="50" charset="-127"/>
              </a:rPr>
              <a:t>Structure of the buffer pool – </a:t>
            </a:r>
            <a:r>
              <a:rPr lang="en-US" altLang="ko-KR" sz="4000" b="1" dirty="0">
                <a:solidFill>
                  <a:srgbClr val="FF0000"/>
                </a:solidFill>
                <a:ea typeface="굴림" pitchFamily="50" charset="-127"/>
              </a:rPr>
              <a:t>Free list</a:t>
            </a:r>
            <a:endParaRPr lang="en-US" sz="4000" b="1" dirty="0">
              <a:solidFill>
                <a:srgbClr val="FF0000"/>
              </a:solidFill>
            </a:endParaRPr>
          </a:p>
        </p:txBody>
      </p:sp>
      <p:sp>
        <p:nvSpPr>
          <p:cNvPr id="25604" name="Rectangle 3"/>
          <p:cNvSpPr>
            <a:spLocks noGrp="1" noChangeArrowheads="1"/>
          </p:cNvSpPr>
          <p:nvPr>
            <p:ph idx="1"/>
          </p:nvPr>
        </p:nvSpPr>
        <p:spPr>
          <a:xfrm>
            <a:off x="567094" y="1775149"/>
            <a:ext cx="9659257" cy="3257550"/>
          </a:xfrm>
        </p:spPr>
        <p:txBody>
          <a:bodyPr>
            <a:noAutofit/>
          </a:bodyPr>
          <a:lstStyle/>
          <a:p>
            <a:pPr algn="just"/>
            <a:r>
              <a:rPr lang="en-US" sz="3200" dirty="0"/>
              <a:t>The kernel maintains a free list of buffers that preserves the least recently used order.</a:t>
            </a:r>
          </a:p>
          <a:p>
            <a:pPr lvl="1" algn="just"/>
            <a:r>
              <a:rPr lang="en-US" sz="3200" dirty="0"/>
              <a:t>The free list is a doubly linked circular list of buffers with a dummy buffer header that marks its beginning and end. </a:t>
            </a:r>
          </a:p>
          <a:p>
            <a:pPr algn="just"/>
            <a:r>
              <a:rPr lang="en-US" sz="3200" dirty="0"/>
              <a:t>Every buffer is put on the free list when the system is booted.</a:t>
            </a:r>
          </a:p>
          <a:p>
            <a:pPr algn="just"/>
            <a:endParaRPr lang="en-US" sz="3200" dirty="0"/>
          </a:p>
        </p:txBody>
      </p:sp>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90EAE29B-EFBB-4E5D-B3B1-73609EBD7F00}" type="slidenum">
              <a:rPr lang="en-US" sz="1600">
                <a:solidFill>
                  <a:schemeClr val="tx1"/>
                </a:solidFill>
              </a:rPr>
              <a:pPr/>
              <a:t>23</a:t>
            </a:fld>
            <a:endParaRPr lang="en-US" sz="1600">
              <a:solidFill>
                <a:schemeClr val="tx1"/>
              </a:solidFill>
            </a:endParaRPr>
          </a:p>
        </p:txBody>
      </p:sp>
    </p:spTree>
    <p:extLst>
      <p:ext uri="{BB962C8B-B14F-4D97-AF65-F5344CB8AC3E}">
        <p14:creationId xmlns:p14="http://schemas.microsoft.com/office/powerpoint/2010/main" val="359019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238688"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532204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201618" cy="369332"/>
          </a:xfrm>
          <a:prstGeom prst="rect">
            <a:avLst/>
          </a:prstGeom>
          <a:solidFill>
            <a:schemeClr val="tx1"/>
          </a:solidFill>
        </p:spPr>
        <p:txBody>
          <a:bodyPr wrap="square" rtlCol="0">
            <a:spAutoFit/>
          </a:bodyPr>
          <a:lstStyle/>
          <a:p>
            <a:endParaRPr lang="en-US" dirty="0"/>
          </a:p>
        </p:txBody>
      </p:sp>
      <p:sp>
        <p:nvSpPr>
          <p:cNvPr id="5" name="TextBox 4"/>
          <p:cNvSpPr txBox="1"/>
          <p:nvPr/>
        </p:nvSpPr>
        <p:spPr>
          <a:xfrm>
            <a:off x="3357164" y="4193175"/>
            <a:ext cx="5394960" cy="369332"/>
          </a:xfrm>
          <a:prstGeom prst="rect">
            <a:avLst/>
          </a:prstGeom>
          <a:noFill/>
        </p:spPr>
        <p:txBody>
          <a:bodyPr wrap="square" rtlCol="0">
            <a:spAutoFit/>
          </a:bodyPr>
          <a:lstStyle/>
          <a:p>
            <a:r>
              <a:rPr lang="en-IN" b="1" dirty="0"/>
              <a:t>Process p1 requests for file in block number 30</a:t>
            </a:r>
          </a:p>
        </p:txBody>
      </p:sp>
    </p:spTree>
    <p:extLst>
      <p:ext uri="{BB962C8B-B14F-4D97-AF65-F5344CB8AC3E}">
        <p14:creationId xmlns:p14="http://schemas.microsoft.com/office/powerpoint/2010/main" val="516842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75767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521818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300472" cy="369332"/>
          </a:xfrm>
          <a:prstGeom prst="rect">
            <a:avLst/>
          </a:prstGeom>
          <a:solidFill>
            <a:schemeClr val="tx1"/>
          </a:solidFill>
        </p:spPr>
        <p:txBody>
          <a:bodyPr wrap="square" rtlCol="0">
            <a:spAutoFit/>
          </a:bodyPr>
          <a:lstStyle/>
          <a:p>
            <a:endParaRPr lang="en-US" dirty="0"/>
          </a:p>
        </p:txBody>
      </p:sp>
      <p:sp>
        <p:nvSpPr>
          <p:cNvPr id="4" name="TextBox 3"/>
          <p:cNvSpPr txBox="1"/>
          <p:nvPr/>
        </p:nvSpPr>
        <p:spPr>
          <a:xfrm>
            <a:off x="2834640" y="1737360"/>
            <a:ext cx="5839097" cy="369332"/>
          </a:xfrm>
          <a:prstGeom prst="rect">
            <a:avLst/>
          </a:prstGeom>
          <a:noFill/>
        </p:spPr>
        <p:txBody>
          <a:bodyPr wrap="square" rtlCol="0">
            <a:spAutoFit/>
          </a:bodyPr>
          <a:lstStyle/>
          <a:p>
            <a:r>
              <a:rPr lang="en-IN" b="1" dirty="0"/>
              <a:t>Process p1 requests for a file in block number 25</a:t>
            </a:r>
          </a:p>
        </p:txBody>
      </p:sp>
    </p:spTree>
    <p:extLst>
      <p:ext uri="{BB962C8B-B14F-4D97-AF65-F5344CB8AC3E}">
        <p14:creationId xmlns:p14="http://schemas.microsoft.com/office/powerpoint/2010/main" val="463840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414226"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570001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25286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882948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1150083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893419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ko-KR">
                <a:ea typeface="굴림" pitchFamily="50" charset="-127"/>
              </a:rPr>
              <a:t>Structure of the buffer pool</a:t>
            </a:r>
            <a:endParaRPr lang="en-US"/>
          </a:p>
        </p:txBody>
      </p:sp>
      <p:sp>
        <p:nvSpPr>
          <p:cNvPr id="26627" name="Content Placeholder 2"/>
          <p:cNvSpPr>
            <a:spLocks noGrp="1"/>
          </p:cNvSpPr>
          <p:nvPr>
            <p:ph idx="1"/>
          </p:nvPr>
        </p:nvSpPr>
        <p:spPr>
          <a:xfrm>
            <a:off x="914400" y="1676400"/>
            <a:ext cx="9274629" cy="4114800"/>
          </a:xfrm>
        </p:spPr>
        <p:txBody>
          <a:bodyPr>
            <a:normAutofit/>
          </a:bodyPr>
          <a:lstStyle/>
          <a:p>
            <a:pPr algn="just"/>
            <a:r>
              <a:rPr lang="en-US" sz="3200" dirty="0"/>
              <a:t>The kernel takes a buffer from the head of the free list (case 1) when it wants any free buffer, </a:t>
            </a:r>
          </a:p>
          <a:p>
            <a:pPr algn="just"/>
            <a:r>
              <a:rPr lang="en-US" sz="3200" dirty="0"/>
              <a:t>But it can take a buffer from the middle of the free list (case 2), if it identifies a particular block in the buffer pool. </a:t>
            </a:r>
          </a:p>
          <a:p>
            <a:pPr algn="just"/>
            <a:r>
              <a:rPr lang="en-US" sz="3200" dirty="0"/>
              <a:t>In both cases, it removes the buffer from the free list. </a:t>
            </a:r>
          </a:p>
          <a:p>
            <a:pPr algn="just"/>
            <a:endParaRPr lang="en-US" sz="3200" dirty="0"/>
          </a:p>
        </p:txBody>
      </p:sp>
      <p:sp>
        <p:nvSpPr>
          <p:cNvPr id="2662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BF6002F1-27DA-4A33-832A-69AED6421DBF}" type="slidenum">
              <a:rPr lang="en-US" sz="1600">
                <a:solidFill>
                  <a:schemeClr val="tx1"/>
                </a:solidFill>
              </a:rPr>
              <a:pPr/>
              <a:t>30</a:t>
            </a:fld>
            <a:endParaRPr lang="en-US" sz="1600">
              <a:solidFill>
                <a:schemeClr val="tx1"/>
              </a:solidFill>
            </a:endParaRPr>
          </a:p>
        </p:txBody>
      </p:sp>
    </p:spTree>
    <p:extLst>
      <p:ext uri="{BB962C8B-B14F-4D97-AF65-F5344CB8AC3E}">
        <p14:creationId xmlns:p14="http://schemas.microsoft.com/office/powerpoint/2010/main" val="329257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ko-KR">
                <a:ea typeface="굴림" pitchFamily="50" charset="-127"/>
              </a:rPr>
              <a:t>Structure of the buffer pool</a:t>
            </a:r>
            <a:endParaRPr lang="en-US"/>
          </a:p>
        </p:txBody>
      </p:sp>
      <p:sp>
        <p:nvSpPr>
          <p:cNvPr id="27651" name="Content Placeholder 2"/>
          <p:cNvSpPr>
            <a:spLocks noGrp="1"/>
          </p:cNvSpPr>
          <p:nvPr>
            <p:ph idx="1"/>
          </p:nvPr>
        </p:nvSpPr>
        <p:spPr>
          <a:xfrm>
            <a:off x="914399" y="1624013"/>
            <a:ext cx="10077061" cy="4114800"/>
          </a:xfrm>
        </p:spPr>
        <p:txBody>
          <a:bodyPr>
            <a:noAutofit/>
          </a:bodyPr>
          <a:lstStyle/>
          <a:p>
            <a:pPr algn="just"/>
            <a:r>
              <a:rPr lang="en-US" sz="2800" dirty="0"/>
              <a:t>After the buffer becomes idle, when the kernel returns a buffer to the buffer pool, it usually attaches the buffer </a:t>
            </a:r>
          </a:p>
          <a:p>
            <a:pPr lvl="1" algn="just"/>
            <a:r>
              <a:rPr lang="en-US" sz="2800" dirty="0"/>
              <a:t>to the tail of the free list, </a:t>
            </a:r>
          </a:p>
          <a:p>
            <a:pPr lvl="1" algn="just"/>
            <a:r>
              <a:rPr lang="en-US" sz="2800" dirty="0"/>
              <a:t>occasionally to the head of the free list (for error cases), </a:t>
            </a:r>
          </a:p>
          <a:p>
            <a:pPr lvl="1" algn="just"/>
            <a:r>
              <a:rPr lang="en-US" sz="2800" dirty="0"/>
              <a:t>but never to the middle. </a:t>
            </a:r>
          </a:p>
          <a:p>
            <a:pPr algn="just"/>
            <a:r>
              <a:rPr lang="en-US" sz="2800" dirty="0"/>
              <a:t>As the kernel removes buffers from the free list, a buffer with valid data moves closer and closer to head of the free list</a:t>
            </a:r>
          </a:p>
        </p:txBody>
      </p:sp>
      <p:sp>
        <p:nvSpPr>
          <p:cNvPr id="276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7FB6D606-961E-4807-BC66-06168DBCE4CC}" type="slidenum">
              <a:rPr lang="en-US" sz="1600">
                <a:solidFill>
                  <a:schemeClr val="tx1"/>
                </a:solidFill>
              </a:rPr>
              <a:pPr/>
              <a:t>31</a:t>
            </a:fld>
            <a:endParaRPr lang="en-US" sz="1600">
              <a:solidFill>
                <a:schemeClr val="tx1"/>
              </a:solidFill>
            </a:endParaRPr>
          </a:p>
        </p:txBody>
      </p:sp>
    </p:spTree>
    <p:extLst>
      <p:ext uri="{BB962C8B-B14F-4D97-AF65-F5344CB8AC3E}">
        <p14:creationId xmlns:p14="http://schemas.microsoft.com/office/powerpoint/2010/main" val="1411935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ko-KR" dirty="0">
                <a:ea typeface="굴림" pitchFamily="50" charset="-127"/>
              </a:rPr>
              <a:t>Structure of the buffer pool – Hash Queue</a:t>
            </a:r>
            <a:endParaRPr lang="en-US" dirty="0"/>
          </a:p>
        </p:txBody>
      </p:sp>
      <p:sp>
        <p:nvSpPr>
          <p:cNvPr id="29699" name="Content Placeholder 2"/>
          <p:cNvSpPr>
            <a:spLocks noGrp="1"/>
          </p:cNvSpPr>
          <p:nvPr>
            <p:ph idx="1"/>
          </p:nvPr>
        </p:nvSpPr>
        <p:spPr>
          <a:xfrm>
            <a:off x="914400" y="1624013"/>
            <a:ext cx="8808098" cy="4114800"/>
          </a:xfrm>
        </p:spPr>
        <p:txBody>
          <a:bodyPr>
            <a:normAutofit/>
          </a:bodyPr>
          <a:lstStyle/>
          <a:p>
            <a:pPr algn="just"/>
            <a:r>
              <a:rPr lang="en-US" sz="3200" dirty="0"/>
              <a:t>Rather than search the entire buffer pool, kernel organizes the buffers into separate queues, hashed as a function of the device and block number.</a:t>
            </a:r>
          </a:p>
          <a:p>
            <a:pPr algn="just"/>
            <a:r>
              <a:rPr lang="en-US" sz="3200" dirty="0"/>
              <a:t>The kernel links the buffer on a hash queue into a circular, doubly linked list similar to structure of the free list.</a:t>
            </a:r>
          </a:p>
          <a:p>
            <a:pPr algn="just"/>
            <a:endParaRPr lang="en-US" sz="3200" dirty="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207A416F-3982-458F-82BD-4871F65DE4DE}" type="slidenum">
              <a:rPr lang="en-US" sz="1600">
                <a:solidFill>
                  <a:schemeClr val="tx1"/>
                </a:solidFill>
              </a:rPr>
              <a:pPr/>
              <a:t>32</a:t>
            </a:fld>
            <a:endParaRPr lang="en-US" sz="1600">
              <a:solidFill>
                <a:schemeClr val="tx1"/>
              </a:solidFill>
            </a:endParaRPr>
          </a:p>
        </p:txBody>
      </p:sp>
    </p:spTree>
    <p:extLst>
      <p:ext uri="{BB962C8B-B14F-4D97-AF65-F5344CB8AC3E}">
        <p14:creationId xmlns:p14="http://schemas.microsoft.com/office/powerpoint/2010/main" val="80348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ko-KR" dirty="0">
                <a:ea typeface="굴림" pitchFamily="50" charset="-127"/>
              </a:rPr>
              <a:t>Structure of the buffer pool– Hash Queue</a:t>
            </a:r>
            <a:endParaRPr lang="en-US" dirty="0"/>
          </a:p>
        </p:txBody>
      </p:sp>
      <p:sp>
        <p:nvSpPr>
          <p:cNvPr id="30723" name="Content Placeholder 2"/>
          <p:cNvSpPr>
            <a:spLocks noGrp="1"/>
          </p:cNvSpPr>
          <p:nvPr>
            <p:ph idx="1"/>
          </p:nvPr>
        </p:nvSpPr>
        <p:spPr>
          <a:xfrm>
            <a:off x="914400" y="1676400"/>
            <a:ext cx="9610531" cy="4114800"/>
          </a:xfrm>
        </p:spPr>
        <p:txBody>
          <a:bodyPr>
            <a:normAutofit/>
          </a:bodyPr>
          <a:lstStyle/>
          <a:p>
            <a:pPr algn="just"/>
            <a:r>
              <a:rPr lang="en-US" sz="2800" dirty="0"/>
              <a:t>The number of buffers on a hash queue varies during the lifetime of the system.</a:t>
            </a:r>
          </a:p>
          <a:p>
            <a:pPr algn="just"/>
            <a:r>
              <a:rPr lang="en-US" sz="2800" dirty="0"/>
              <a:t>The kernel must use a hashing function that distributes the buffers uniformly across the set of hash queue.</a:t>
            </a:r>
          </a:p>
          <a:p>
            <a:pPr lvl="1" algn="just"/>
            <a:r>
              <a:rPr lang="en-US" sz="2800" dirty="0"/>
              <a:t>Hash function must be simple so that performance does not suffer.</a:t>
            </a:r>
          </a:p>
          <a:p>
            <a:pPr algn="just"/>
            <a:r>
              <a:rPr lang="en-US" sz="2800" dirty="0"/>
              <a:t>System administrators configure the number of hash queues when generating the operating system.</a:t>
            </a:r>
          </a:p>
          <a:p>
            <a:pPr algn="just"/>
            <a:endParaRPr lang="en-US" sz="2800" dirty="0"/>
          </a:p>
          <a:p>
            <a:pPr algn="just"/>
            <a:endParaRPr lang="en-US" sz="2800" dirty="0"/>
          </a:p>
          <a:p>
            <a:pPr algn="just"/>
            <a:endParaRPr lang="en-US" sz="2800" dirty="0"/>
          </a:p>
        </p:txBody>
      </p:sp>
      <p:sp>
        <p:nvSpPr>
          <p:cNvPr id="307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6B67F646-9423-4C85-AB58-F5C4BD2DC3C8}" type="slidenum">
              <a:rPr lang="en-US" sz="1600">
                <a:solidFill>
                  <a:schemeClr val="tx1"/>
                </a:solidFill>
              </a:rPr>
              <a:pPr/>
              <a:t>33</a:t>
            </a:fld>
            <a:endParaRPr lang="en-US" sz="1600">
              <a:solidFill>
                <a:schemeClr val="tx1"/>
              </a:solidFill>
            </a:endParaRPr>
          </a:p>
        </p:txBody>
      </p:sp>
    </p:spTree>
    <p:extLst>
      <p:ext uri="{BB962C8B-B14F-4D97-AF65-F5344CB8AC3E}">
        <p14:creationId xmlns:p14="http://schemas.microsoft.com/office/powerpoint/2010/main" val="1113409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ko-KR" sz="4000" dirty="0">
                <a:ea typeface="굴림" pitchFamily="50" charset="-127"/>
              </a:rPr>
              <a:t>Structures of the buffer pool– Hash Queue</a:t>
            </a:r>
            <a:endParaRPr lang="en-US" sz="4000" dirty="0"/>
          </a:p>
        </p:txBody>
      </p:sp>
      <p:sp>
        <p:nvSpPr>
          <p:cNvPr id="31748" name="Rectangle 3"/>
          <p:cNvSpPr>
            <a:spLocks noGrp="1" noChangeArrowheads="1"/>
          </p:cNvSpPr>
          <p:nvPr>
            <p:ph idx="1"/>
          </p:nvPr>
        </p:nvSpPr>
        <p:spPr>
          <a:xfrm>
            <a:off x="457200" y="1515053"/>
            <a:ext cx="10627567" cy="2743200"/>
          </a:xfrm>
        </p:spPr>
        <p:txBody>
          <a:bodyPr>
            <a:normAutofit/>
          </a:bodyPr>
          <a:lstStyle/>
          <a:p>
            <a:pPr algn="just" eaLnBrk="1" hangingPunct="1"/>
            <a:r>
              <a:rPr lang="en-US" sz="2800" dirty="0"/>
              <a:t>The below figure shows buffers on their hash queues. </a:t>
            </a:r>
          </a:p>
          <a:p>
            <a:pPr algn="just" eaLnBrk="1" hangingPunct="1"/>
            <a:r>
              <a:rPr lang="en-US" sz="2800" dirty="0"/>
              <a:t>The headers of the hash queues are on the left side of the figure and the squares on each row are buffers on a hash queue</a:t>
            </a:r>
          </a:p>
        </p:txBody>
      </p:sp>
      <p:sp>
        <p:nvSpPr>
          <p:cNvPr id="31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6BAA8A44-06BE-4163-AB8D-9E49D54EE1F1}" type="slidenum">
              <a:rPr lang="en-US" sz="1600">
                <a:solidFill>
                  <a:schemeClr val="tx1"/>
                </a:solidFill>
              </a:rPr>
              <a:pPr/>
              <a:t>34</a:t>
            </a:fld>
            <a:endParaRPr lang="en-US" sz="1600">
              <a:solidFill>
                <a:schemeClr val="tx1"/>
              </a:solidFill>
            </a:endParaRPr>
          </a:p>
        </p:txBody>
      </p:sp>
      <p:grpSp>
        <p:nvGrpSpPr>
          <p:cNvPr id="31749" name="Group 4"/>
          <p:cNvGrpSpPr>
            <a:grpSpLocks/>
          </p:cNvGrpSpPr>
          <p:nvPr/>
        </p:nvGrpSpPr>
        <p:grpSpPr bwMode="auto">
          <a:xfrm>
            <a:off x="1879600" y="3041778"/>
            <a:ext cx="8128000" cy="3673410"/>
            <a:chOff x="960" y="2352"/>
            <a:chExt cx="3840" cy="1712"/>
          </a:xfrm>
        </p:grpSpPr>
        <p:sp>
          <p:nvSpPr>
            <p:cNvPr id="31750" name="Rectangle 5"/>
            <p:cNvSpPr>
              <a:spLocks noChangeArrowheads="1"/>
            </p:cNvSpPr>
            <p:nvPr/>
          </p:nvSpPr>
          <p:spPr bwMode="auto">
            <a:xfrm>
              <a:off x="1200" y="2610"/>
              <a:ext cx="960" cy="1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p>
              <a:pPr eaLnBrk="1" hangingPunct="1"/>
              <a:endParaRPr lang="en-US"/>
            </a:p>
          </p:txBody>
        </p:sp>
        <p:sp>
          <p:nvSpPr>
            <p:cNvPr id="31751" name="Line 6"/>
            <p:cNvSpPr>
              <a:spLocks noChangeShapeType="1"/>
            </p:cNvSpPr>
            <p:nvPr/>
          </p:nvSpPr>
          <p:spPr bwMode="auto">
            <a:xfrm>
              <a:off x="1200" y="3168"/>
              <a:ext cx="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52" name="Line 7"/>
            <p:cNvSpPr>
              <a:spLocks noChangeShapeType="1"/>
            </p:cNvSpPr>
            <p:nvPr/>
          </p:nvSpPr>
          <p:spPr bwMode="auto">
            <a:xfrm>
              <a:off x="1200" y="2877"/>
              <a:ext cx="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53" name="Line 8"/>
            <p:cNvSpPr>
              <a:spLocks noChangeShapeType="1"/>
            </p:cNvSpPr>
            <p:nvPr/>
          </p:nvSpPr>
          <p:spPr bwMode="auto">
            <a:xfrm>
              <a:off x="1200" y="3501"/>
              <a:ext cx="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54" name="Text Box 9"/>
            <p:cNvSpPr txBox="1">
              <a:spLocks noChangeArrowheads="1"/>
            </p:cNvSpPr>
            <p:nvPr/>
          </p:nvSpPr>
          <p:spPr bwMode="auto">
            <a:xfrm>
              <a:off x="3456" y="2544"/>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 4</a:t>
              </a:r>
            </a:p>
          </p:txBody>
        </p:sp>
        <p:sp>
          <p:nvSpPr>
            <p:cNvPr id="31755" name="Text Box 10"/>
            <p:cNvSpPr txBox="1">
              <a:spLocks noChangeArrowheads="1"/>
            </p:cNvSpPr>
            <p:nvPr/>
          </p:nvSpPr>
          <p:spPr bwMode="auto">
            <a:xfrm>
              <a:off x="3456" y="2880"/>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 5</a:t>
              </a:r>
            </a:p>
          </p:txBody>
        </p:sp>
        <p:sp>
          <p:nvSpPr>
            <p:cNvPr id="31756" name="Text Box 11"/>
            <p:cNvSpPr txBox="1">
              <a:spLocks noChangeArrowheads="1"/>
            </p:cNvSpPr>
            <p:nvPr/>
          </p:nvSpPr>
          <p:spPr bwMode="auto">
            <a:xfrm>
              <a:off x="2784" y="2880"/>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17</a:t>
              </a:r>
            </a:p>
          </p:txBody>
        </p:sp>
        <p:sp>
          <p:nvSpPr>
            <p:cNvPr id="31757" name="Text Box 12"/>
            <p:cNvSpPr txBox="1">
              <a:spLocks noChangeArrowheads="1"/>
            </p:cNvSpPr>
            <p:nvPr/>
          </p:nvSpPr>
          <p:spPr bwMode="auto">
            <a:xfrm>
              <a:off x="4128" y="3216"/>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10</a:t>
              </a:r>
            </a:p>
          </p:txBody>
        </p:sp>
        <p:sp>
          <p:nvSpPr>
            <p:cNvPr id="31758" name="Text Box 13"/>
            <p:cNvSpPr txBox="1">
              <a:spLocks noChangeArrowheads="1"/>
            </p:cNvSpPr>
            <p:nvPr/>
          </p:nvSpPr>
          <p:spPr bwMode="auto">
            <a:xfrm>
              <a:off x="3456" y="3216"/>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50</a:t>
              </a:r>
            </a:p>
          </p:txBody>
        </p:sp>
        <p:sp>
          <p:nvSpPr>
            <p:cNvPr id="31759" name="Text Box 14"/>
            <p:cNvSpPr txBox="1">
              <a:spLocks noChangeArrowheads="1"/>
            </p:cNvSpPr>
            <p:nvPr/>
          </p:nvSpPr>
          <p:spPr bwMode="auto">
            <a:xfrm>
              <a:off x="2784" y="3216"/>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98</a:t>
              </a:r>
            </a:p>
          </p:txBody>
        </p:sp>
        <p:sp>
          <p:nvSpPr>
            <p:cNvPr id="31760" name="Text Box 15"/>
            <p:cNvSpPr txBox="1">
              <a:spLocks noChangeArrowheads="1"/>
            </p:cNvSpPr>
            <p:nvPr/>
          </p:nvSpPr>
          <p:spPr bwMode="auto">
            <a:xfrm>
              <a:off x="4128" y="3552"/>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99</a:t>
              </a:r>
            </a:p>
          </p:txBody>
        </p:sp>
        <p:sp>
          <p:nvSpPr>
            <p:cNvPr id="31761" name="Text Box 16"/>
            <p:cNvSpPr txBox="1">
              <a:spLocks noChangeArrowheads="1"/>
            </p:cNvSpPr>
            <p:nvPr/>
          </p:nvSpPr>
          <p:spPr bwMode="auto">
            <a:xfrm>
              <a:off x="3456" y="3552"/>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35</a:t>
              </a:r>
            </a:p>
          </p:txBody>
        </p:sp>
        <p:sp>
          <p:nvSpPr>
            <p:cNvPr id="31762" name="Text Box 17"/>
            <p:cNvSpPr txBox="1">
              <a:spLocks noChangeArrowheads="1"/>
            </p:cNvSpPr>
            <p:nvPr/>
          </p:nvSpPr>
          <p:spPr bwMode="auto">
            <a:xfrm>
              <a:off x="2784" y="3552"/>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 3</a:t>
              </a:r>
            </a:p>
          </p:txBody>
        </p:sp>
        <p:sp>
          <p:nvSpPr>
            <p:cNvPr id="31763" name="Text Box 18"/>
            <p:cNvSpPr txBox="1">
              <a:spLocks noChangeArrowheads="1"/>
            </p:cNvSpPr>
            <p:nvPr/>
          </p:nvSpPr>
          <p:spPr bwMode="auto">
            <a:xfrm>
              <a:off x="2784" y="2544"/>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28</a:t>
              </a:r>
            </a:p>
          </p:txBody>
        </p:sp>
        <p:sp>
          <p:nvSpPr>
            <p:cNvPr id="31764" name="Text Box 19"/>
            <p:cNvSpPr txBox="1">
              <a:spLocks noChangeArrowheads="1"/>
            </p:cNvSpPr>
            <p:nvPr/>
          </p:nvSpPr>
          <p:spPr bwMode="auto">
            <a:xfrm>
              <a:off x="4128" y="2544"/>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 64</a:t>
              </a:r>
            </a:p>
          </p:txBody>
        </p:sp>
        <p:sp>
          <p:nvSpPr>
            <p:cNvPr id="31765" name="Text Box 20"/>
            <p:cNvSpPr txBox="1">
              <a:spLocks noChangeArrowheads="1"/>
            </p:cNvSpPr>
            <p:nvPr/>
          </p:nvSpPr>
          <p:spPr bwMode="auto">
            <a:xfrm>
              <a:off x="4128" y="2880"/>
              <a:ext cx="288"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spcBef>
                  <a:spcPct val="50000"/>
                </a:spcBef>
              </a:pPr>
              <a:r>
                <a:rPr kumimoji="1" lang="en-US" altLang="ko-KR" sz="1600">
                  <a:solidFill>
                    <a:schemeClr val="tx1"/>
                  </a:solidFill>
                  <a:ea typeface="굴림" pitchFamily="50" charset="-127"/>
                </a:rPr>
                <a:t>97</a:t>
              </a:r>
            </a:p>
          </p:txBody>
        </p:sp>
        <p:sp>
          <p:nvSpPr>
            <p:cNvPr id="31766" name="Line 21"/>
            <p:cNvSpPr>
              <a:spLocks noChangeShapeType="1"/>
            </p:cNvSpPr>
            <p:nvPr/>
          </p:nvSpPr>
          <p:spPr bwMode="auto">
            <a:xfrm>
              <a:off x="960" y="2736"/>
              <a:ext cx="24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67" name="Line 22"/>
            <p:cNvSpPr>
              <a:spLocks noChangeShapeType="1"/>
            </p:cNvSpPr>
            <p:nvPr/>
          </p:nvSpPr>
          <p:spPr bwMode="auto">
            <a:xfrm>
              <a:off x="960" y="3024"/>
              <a:ext cx="24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68" name="Line 23"/>
            <p:cNvSpPr>
              <a:spLocks noChangeShapeType="1"/>
            </p:cNvSpPr>
            <p:nvPr/>
          </p:nvSpPr>
          <p:spPr bwMode="auto">
            <a:xfrm>
              <a:off x="960" y="3360"/>
              <a:ext cx="24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69" name="Line 24"/>
            <p:cNvSpPr>
              <a:spLocks noChangeShapeType="1"/>
            </p:cNvSpPr>
            <p:nvPr/>
          </p:nvSpPr>
          <p:spPr bwMode="auto">
            <a:xfrm>
              <a:off x="960" y="3648"/>
              <a:ext cx="24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0" name="Line 25"/>
            <p:cNvSpPr>
              <a:spLocks noChangeShapeType="1"/>
            </p:cNvSpPr>
            <p:nvPr/>
          </p:nvSpPr>
          <p:spPr bwMode="auto">
            <a:xfrm flipV="1">
              <a:off x="2160" y="2640"/>
              <a:ext cx="624" cy="96"/>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1" name="Line 26"/>
            <p:cNvSpPr>
              <a:spLocks noChangeShapeType="1"/>
            </p:cNvSpPr>
            <p:nvPr/>
          </p:nvSpPr>
          <p:spPr bwMode="auto">
            <a:xfrm flipV="1">
              <a:off x="2160" y="2976"/>
              <a:ext cx="624" cy="48"/>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2" name="Line 27"/>
            <p:cNvSpPr>
              <a:spLocks noChangeShapeType="1"/>
            </p:cNvSpPr>
            <p:nvPr/>
          </p:nvSpPr>
          <p:spPr bwMode="auto">
            <a:xfrm flipV="1">
              <a:off x="2160" y="3312"/>
              <a:ext cx="624" cy="48"/>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3" name="Line 28"/>
            <p:cNvSpPr>
              <a:spLocks noChangeShapeType="1"/>
            </p:cNvSpPr>
            <p:nvPr/>
          </p:nvSpPr>
          <p:spPr bwMode="auto">
            <a:xfrm>
              <a:off x="2160" y="3648"/>
              <a:ext cx="62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4" name="Line 29"/>
            <p:cNvSpPr>
              <a:spLocks noChangeShapeType="1"/>
            </p:cNvSpPr>
            <p:nvPr/>
          </p:nvSpPr>
          <p:spPr bwMode="auto">
            <a:xfrm>
              <a:off x="3072" y="3648"/>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5" name="Line 30"/>
            <p:cNvSpPr>
              <a:spLocks noChangeShapeType="1"/>
            </p:cNvSpPr>
            <p:nvPr/>
          </p:nvSpPr>
          <p:spPr bwMode="auto">
            <a:xfrm>
              <a:off x="3744" y="3648"/>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6" name="Line 31"/>
            <p:cNvSpPr>
              <a:spLocks noChangeShapeType="1"/>
            </p:cNvSpPr>
            <p:nvPr/>
          </p:nvSpPr>
          <p:spPr bwMode="auto">
            <a:xfrm>
              <a:off x="3072" y="3312"/>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7" name="Line 32"/>
            <p:cNvSpPr>
              <a:spLocks noChangeShapeType="1"/>
            </p:cNvSpPr>
            <p:nvPr/>
          </p:nvSpPr>
          <p:spPr bwMode="auto">
            <a:xfrm>
              <a:off x="3744" y="3312"/>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8" name="Line 33"/>
            <p:cNvSpPr>
              <a:spLocks noChangeShapeType="1"/>
            </p:cNvSpPr>
            <p:nvPr/>
          </p:nvSpPr>
          <p:spPr bwMode="auto">
            <a:xfrm>
              <a:off x="3744" y="2976"/>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79" name="Line 34"/>
            <p:cNvSpPr>
              <a:spLocks noChangeShapeType="1"/>
            </p:cNvSpPr>
            <p:nvPr/>
          </p:nvSpPr>
          <p:spPr bwMode="auto">
            <a:xfrm>
              <a:off x="3744" y="2640"/>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80" name="Line 35"/>
            <p:cNvSpPr>
              <a:spLocks noChangeShapeType="1"/>
            </p:cNvSpPr>
            <p:nvPr/>
          </p:nvSpPr>
          <p:spPr bwMode="auto">
            <a:xfrm>
              <a:off x="3072" y="2640"/>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81" name="Line 36"/>
            <p:cNvSpPr>
              <a:spLocks noChangeShapeType="1"/>
            </p:cNvSpPr>
            <p:nvPr/>
          </p:nvSpPr>
          <p:spPr bwMode="auto">
            <a:xfrm>
              <a:off x="3072" y="2976"/>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82" name="Line 37"/>
            <p:cNvSpPr>
              <a:spLocks noChangeShapeType="1"/>
            </p:cNvSpPr>
            <p:nvPr/>
          </p:nvSpPr>
          <p:spPr bwMode="auto">
            <a:xfrm>
              <a:off x="4416" y="2640"/>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83" name="Line 38"/>
            <p:cNvSpPr>
              <a:spLocks noChangeShapeType="1"/>
            </p:cNvSpPr>
            <p:nvPr/>
          </p:nvSpPr>
          <p:spPr bwMode="auto">
            <a:xfrm>
              <a:off x="4416" y="2976"/>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84" name="Line 39"/>
            <p:cNvSpPr>
              <a:spLocks noChangeShapeType="1"/>
            </p:cNvSpPr>
            <p:nvPr/>
          </p:nvSpPr>
          <p:spPr bwMode="auto">
            <a:xfrm>
              <a:off x="4416" y="3312"/>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85" name="Line 40"/>
            <p:cNvSpPr>
              <a:spLocks noChangeShapeType="1"/>
            </p:cNvSpPr>
            <p:nvPr/>
          </p:nvSpPr>
          <p:spPr bwMode="auto">
            <a:xfrm>
              <a:off x="4416" y="3648"/>
              <a:ext cx="384"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en-IN"/>
            </a:p>
          </p:txBody>
        </p:sp>
        <p:sp>
          <p:nvSpPr>
            <p:cNvPr id="31786" name="Text Box 41"/>
            <p:cNvSpPr txBox="1">
              <a:spLocks noChangeArrowheads="1"/>
            </p:cNvSpPr>
            <p:nvPr/>
          </p:nvSpPr>
          <p:spPr bwMode="auto">
            <a:xfrm>
              <a:off x="1248" y="2640"/>
              <a:ext cx="62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r>
                <a:rPr kumimoji="1" lang="en-US" altLang="ko-KR" sz="1600" dirty="0">
                  <a:solidFill>
                    <a:schemeClr val="tx1"/>
                  </a:solidFill>
                  <a:ea typeface="굴림" pitchFamily="50" charset="-127"/>
                </a:rPr>
                <a:t>blkno0 mod 4</a:t>
              </a:r>
            </a:p>
          </p:txBody>
        </p:sp>
        <p:sp>
          <p:nvSpPr>
            <p:cNvPr id="31787" name="Text Box 42"/>
            <p:cNvSpPr txBox="1">
              <a:spLocks noChangeArrowheads="1"/>
            </p:cNvSpPr>
            <p:nvPr/>
          </p:nvSpPr>
          <p:spPr bwMode="auto">
            <a:xfrm>
              <a:off x="1248" y="2928"/>
              <a:ext cx="62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r>
                <a:rPr kumimoji="1" lang="en-US" altLang="ko-KR" sz="1600" dirty="0">
                  <a:solidFill>
                    <a:schemeClr val="tx1"/>
                  </a:solidFill>
                  <a:ea typeface="굴림" pitchFamily="50" charset="-127"/>
                </a:rPr>
                <a:t>blkno1 mod 4</a:t>
              </a:r>
            </a:p>
          </p:txBody>
        </p:sp>
        <p:sp>
          <p:nvSpPr>
            <p:cNvPr id="31788" name="Text Box 43"/>
            <p:cNvSpPr txBox="1">
              <a:spLocks noChangeArrowheads="1"/>
            </p:cNvSpPr>
            <p:nvPr/>
          </p:nvSpPr>
          <p:spPr bwMode="auto">
            <a:xfrm>
              <a:off x="1248" y="3264"/>
              <a:ext cx="84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r>
                <a:rPr kumimoji="1" lang="en-US" altLang="ko-KR" sz="1600" dirty="0">
                  <a:solidFill>
                    <a:schemeClr val="tx1"/>
                  </a:solidFill>
                  <a:ea typeface="굴림" pitchFamily="50" charset="-127"/>
                </a:rPr>
                <a:t>blkno2 mod 4</a:t>
              </a:r>
            </a:p>
          </p:txBody>
        </p:sp>
        <p:sp>
          <p:nvSpPr>
            <p:cNvPr id="31789" name="Text Box 44"/>
            <p:cNvSpPr txBox="1">
              <a:spLocks noChangeArrowheads="1"/>
            </p:cNvSpPr>
            <p:nvPr/>
          </p:nvSpPr>
          <p:spPr bwMode="auto">
            <a:xfrm>
              <a:off x="1248" y="3552"/>
              <a:ext cx="84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r>
                <a:rPr kumimoji="1" lang="en-US" altLang="ko-KR" sz="1600" dirty="0">
                  <a:solidFill>
                    <a:schemeClr val="tx1"/>
                  </a:solidFill>
                  <a:ea typeface="굴림" pitchFamily="50" charset="-127"/>
                </a:rPr>
                <a:t>blkno3 mod 4</a:t>
              </a:r>
            </a:p>
          </p:txBody>
        </p:sp>
        <p:sp>
          <p:nvSpPr>
            <p:cNvPr id="31790" name="Text Box 45"/>
            <p:cNvSpPr txBox="1">
              <a:spLocks noChangeArrowheads="1"/>
            </p:cNvSpPr>
            <p:nvPr/>
          </p:nvSpPr>
          <p:spPr bwMode="auto">
            <a:xfrm>
              <a:off x="1248" y="2352"/>
              <a:ext cx="66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r>
                <a:rPr kumimoji="1" lang="en-US" altLang="ko-KR" sz="1200">
                  <a:solidFill>
                    <a:schemeClr val="tx1"/>
                  </a:solidFill>
                  <a:ea typeface="굴림" pitchFamily="50" charset="-127"/>
                </a:rPr>
                <a:t>Hash queue headers</a:t>
              </a:r>
            </a:p>
          </p:txBody>
        </p:sp>
        <p:sp>
          <p:nvSpPr>
            <p:cNvPr id="31791" name="Text Box 46"/>
            <p:cNvSpPr txBox="1">
              <a:spLocks noChangeArrowheads="1"/>
            </p:cNvSpPr>
            <p:nvPr/>
          </p:nvSpPr>
          <p:spPr bwMode="auto">
            <a:xfrm>
              <a:off x="2160" y="3888"/>
              <a:ext cx="905"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latinLnBrk="1" hangingPunct="1"/>
              <a:r>
                <a:rPr kumimoji="1" lang="en-US" altLang="ko-KR" sz="1200">
                  <a:solidFill>
                    <a:schemeClr val="tx1"/>
                  </a:solidFill>
                  <a:ea typeface="굴림" pitchFamily="50" charset="-127"/>
                </a:rPr>
                <a:t>Buffers on the Hash Queues</a:t>
              </a:r>
              <a:endParaRPr kumimoji="1" lang="en-US" altLang="ko-KR" sz="1600">
                <a:solidFill>
                  <a:schemeClr val="tx1"/>
                </a:solidFill>
                <a:ea typeface="굴림" pitchFamily="50" charset="-127"/>
              </a:endParaRPr>
            </a:p>
          </p:txBody>
        </p:sp>
      </p:grpSp>
    </p:spTree>
    <p:extLst>
      <p:ext uri="{BB962C8B-B14F-4D97-AF65-F5344CB8AC3E}">
        <p14:creationId xmlns:p14="http://schemas.microsoft.com/office/powerpoint/2010/main" val="1579147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ko-KR">
                <a:ea typeface="굴림" pitchFamily="50" charset="-127"/>
              </a:rPr>
              <a:t>Structure of the buffer pool</a:t>
            </a:r>
            <a:endParaRPr lang="en-US"/>
          </a:p>
        </p:txBody>
      </p:sp>
      <p:sp>
        <p:nvSpPr>
          <p:cNvPr id="32771" name="Content Placeholder 2"/>
          <p:cNvSpPr>
            <a:spLocks noGrp="1"/>
          </p:cNvSpPr>
          <p:nvPr>
            <p:ph idx="1"/>
          </p:nvPr>
        </p:nvSpPr>
        <p:spPr>
          <a:xfrm>
            <a:off x="914400" y="1624013"/>
            <a:ext cx="10363200" cy="4114800"/>
          </a:xfrm>
        </p:spPr>
        <p:txBody>
          <a:bodyPr>
            <a:normAutofit/>
          </a:bodyPr>
          <a:lstStyle/>
          <a:p>
            <a:pPr algn="just"/>
            <a:r>
              <a:rPr lang="en-US" sz="3200" dirty="0"/>
              <a:t>Thus, squares marked 28, 4, 64 represent buffers on the hash queue for </a:t>
            </a:r>
            <a:r>
              <a:rPr lang="en-US" sz="3200" dirty="0" err="1"/>
              <a:t>blk</a:t>
            </a:r>
            <a:r>
              <a:rPr lang="en-US" sz="3200" dirty="0"/>
              <a:t> no 0 mod 4. </a:t>
            </a:r>
          </a:p>
          <a:p>
            <a:pPr algn="just"/>
            <a:r>
              <a:rPr lang="en-US" sz="3200" dirty="0"/>
              <a:t>Dotted lines between the buffers represent the forward and backward pointers for the hash queue. </a:t>
            </a:r>
          </a:p>
        </p:txBody>
      </p:sp>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6D9A8846-AECE-4D78-A618-7319CDE6CC59}" type="slidenum">
              <a:rPr lang="en-US" sz="1600">
                <a:solidFill>
                  <a:schemeClr val="tx1"/>
                </a:solidFill>
              </a:rPr>
              <a:pPr/>
              <a:t>35</a:t>
            </a:fld>
            <a:endParaRPr lang="en-US" sz="1600">
              <a:solidFill>
                <a:schemeClr val="tx1"/>
              </a:solidFill>
            </a:endParaRPr>
          </a:p>
        </p:txBody>
      </p:sp>
    </p:spTree>
    <p:extLst>
      <p:ext uri="{BB962C8B-B14F-4D97-AF65-F5344CB8AC3E}">
        <p14:creationId xmlns:p14="http://schemas.microsoft.com/office/powerpoint/2010/main" val="3503777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ko-KR">
                <a:ea typeface="굴림" pitchFamily="50" charset="-127"/>
              </a:rPr>
              <a:t>Structure of the buffer pool– Hash Queue</a:t>
            </a:r>
            <a:endParaRPr lang="en-US"/>
          </a:p>
        </p:txBody>
      </p:sp>
      <p:sp>
        <p:nvSpPr>
          <p:cNvPr id="33795" name="Content Placeholder 2"/>
          <p:cNvSpPr>
            <a:spLocks noGrp="1"/>
          </p:cNvSpPr>
          <p:nvPr>
            <p:ph idx="1"/>
          </p:nvPr>
        </p:nvSpPr>
        <p:spPr>
          <a:xfrm>
            <a:off x="914400" y="1768475"/>
            <a:ext cx="9218645" cy="4114800"/>
          </a:xfrm>
        </p:spPr>
        <p:txBody>
          <a:bodyPr>
            <a:normAutofit/>
          </a:bodyPr>
          <a:lstStyle/>
          <a:p>
            <a:pPr algn="just"/>
            <a:r>
              <a:rPr lang="en-US" sz="3200" dirty="0"/>
              <a:t>The fig., identifies blocks only by their </a:t>
            </a:r>
            <a:r>
              <a:rPr lang="en-US" sz="3200" dirty="0" err="1"/>
              <a:t>blk</a:t>
            </a:r>
            <a:r>
              <a:rPr lang="en-US" sz="3200" dirty="0"/>
              <a:t> no., and it uses a hash function dependent only on a </a:t>
            </a:r>
            <a:r>
              <a:rPr lang="en-US" sz="3200" dirty="0" err="1"/>
              <a:t>blk</a:t>
            </a:r>
            <a:r>
              <a:rPr lang="en-US" sz="3200" dirty="0"/>
              <a:t> no., however, implementation use the device no., too. </a:t>
            </a:r>
          </a:p>
          <a:p>
            <a:pPr algn="just"/>
            <a:r>
              <a:rPr lang="en-US" sz="3200" dirty="0"/>
              <a:t>Each buffer always exists on a hash queue, but there is no significance to its position on the queue. </a:t>
            </a:r>
          </a:p>
          <a:p>
            <a:pPr algn="just"/>
            <a:endParaRPr lang="en-US" sz="3200" dirty="0"/>
          </a:p>
        </p:txBody>
      </p:sp>
      <p:sp>
        <p:nvSpPr>
          <p:cNvPr id="337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E8802828-A5D7-4DE1-BA5B-B31CED03B54A}" type="slidenum">
              <a:rPr lang="en-US" sz="1600">
                <a:solidFill>
                  <a:schemeClr val="tx1"/>
                </a:solidFill>
              </a:rPr>
              <a:pPr/>
              <a:t>36</a:t>
            </a:fld>
            <a:endParaRPr lang="en-US" sz="1600">
              <a:solidFill>
                <a:schemeClr val="tx1"/>
              </a:solidFill>
            </a:endParaRPr>
          </a:p>
        </p:txBody>
      </p:sp>
    </p:spTree>
    <p:extLst>
      <p:ext uri="{BB962C8B-B14F-4D97-AF65-F5344CB8AC3E}">
        <p14:creationId xmlns:p14="http://schemas.microsoft.com/office/powerpoint/2010/main" val="3065244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ko-KR">
                <a:ea typeface="굴림" pitchFamily="50" charset="-127"/>
              </a:rPr>
              <a:t>Structure of the buffer pool</a:t>
            </a:r>
            <a:endParaRPr lang="en-US"/>
          </a:p>
        </p:txBody>
      </p:sp>
      <p:sp>
        <p:nvSpPr>
          <p:cNvPr id="34819" name="Content Placeholder 2"/>
          <p:cNvSpPr>
            <a:spLocks noGrp="1"/>
          </p:cNvSpPr>
          <p:nvPr>
            <p:ph idx="1"/>
          </p:nvPr>
        </p:nvSpPr>
        <p:spPr>
          <a:xfrm>
            <a:off x="914400" y="1703388"/>
            <a:ext cx="9890449" cy="4114800"/>
          </a:xfrm>
        </p:spPr>
        <p:txBody>
          <a:bodyPr>
            <a:noAutofit/>
          </a:bodyPr>
          <a:lstStyle/>
          <a:p>
            <a:pPr algn="just"/>
            <a:r>
              <a:rPr lang="en-US" sz="3200" dirty="0"/>
              <a:t>No two buffers may simultaneously contain the contents of the same disk block; therefore, every disk block in the buffer pool exists on one and only one hash queue and only once on that queue. </a:t>
            </a:r>
          </a:p>
          <a:p>
            <a:pPr algn="just"/>
            <a:r>
              <a:rPr lang="en-US" sz="3200" dirty="0"/>
              <a:t>However, a buffer may be on the free list as well if its status is free. </a:t>
            </a:r>
          </a:p>
          <a:p>
            <a:pPr lvl="1" algn="just"/>
            <a:r>
              <a:rPr lang="en-US" sz="3200" dirty="0"/>
              <a:t>Because a buffer may be simultaneously on a hash queue and on the free list; </a:t>
            </a:r>
          </a:p>
        </p:txBody>
      </p:sp>
      <p:sp>
        <p:nvSpPr>
          <p:cNvPr id="348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3FA4E8B4-3BD2-42F6-8073-C7267E5512FF}" type="slidenum">
              <a:rPr lang="en-US" sz="1600">
                <a:solidFill>
                  <a:schemeClr val="tx1"/>
                </a:solidFill>
              </a:rPr>
              <a:pPr/>
              <a:t>37</a:t>
            </a:fld>
            <a:endParaRPr lang="en-US" sz="1600">
              <a:solidFill>
                <a:schemeClr val="tx1"/>
              </a:solidFill>
            </a:endParaRPr>
          </a:p>
        </p:txBody>
      </p:sp>
    </p:spTree>
    <p:extLst>
      <p:ext uri="{BB962C8B-B14F-4D97-AF65-F5344CB8AC3E}">
        <p14:creationId xmlns:p14="http://schemas.microsoft.com/office/powerpoint/2010/main" val="4170435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ko-KR">
                <a:ea typeface="굴림" pitchFamily="50" charset="-127"/>
              </a:rPr>
              <a:t>Structure of the buffer pool</a:t>
            </a:r>
            <a:endParaRPr lang="en-US"/>
          </a:p>
        </p:txBody>
      </p:sp>
      <p:sp>
        <p:nvSpPr>
          <p:cNvPr id="3" name="Content Placeholder 2"/>
          <p:cNvSpPr>
            <a:spLocks noGrp="1"/>
          </p:cNvSpPr>
          <p:nvPr>
            <p:ph idx="1"/>
          </p:nvPr>
        </p:nvSpPr>
        <p:spPr>
          <a:xfrm>
            <a:off x="677334" y="1772817"/>
            <a:ext cx="8596668" cy="4268546"/>
          </a:xfrm>
        </p:spPr>
        <p:txBody>
          <a:bodyPr>
            <a:normAutofit/>
          </a:bodyPr>
          <a:lstStyle/>
          <a:p>
            <a:pPr algn="just">
              <a:defRPr/>
            </a:pPr>
            <a:r>
              <a:rPr lang="en-US" sz="3200" dirty="0"/>
              <a:t>The kernel has two ways to find it; </a:t>
            </a:r>
          </a:p>
          <a:p>
            <a:pPr lvl="1" algn="just">
              <a:defRPr/>
            </a:pPr>
            <a:r>
              <a:rPr lang="en-US" sz="3200" dirty="0"/>
              <a:t>It searches the hash queue if it is looking for a particular buffer, and </a:t>
            </a:r>
          </a:p>
          <a:p>
            <a:pPr lvl="1" algn="just">
              <a:defRPr/>
            </a:pPr>
            <a:r>
              <a:rPr lang="en-US" sz="3200" dirty="0"/>
              <a:t>It removes a buffer from the free list if it is looking for any free buffer. </a:t>
            </a:r>
          </a:p>
          <a:p>
            <a:pPr algn="just">
              <a:defRPr/>
            </a:pPr>
            <a:r>
              <a:rPr lang="en-US" sz="3200" dirty="0"/>
              <a:t>A buffer is always on a hash queue, but it may or may not be on the free list. </a:t>
            </a:r>
          </a:p>
          <a:p>
            <a:pPr marL="0" indent="0" algn="just">
              <a:buFontTx/>
              <a:buNone/>
              <a:defRPr/>
            </a:pPr>
            <a:endParaRPr lang="en-US" sz="3200" dirty="0"/>
          </a:p>
        </p:txBody>
      </p:sp>
      <p:sp>
        <p:nvSpPr>
          <p:cNvPr id="358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F2F5F873-B31A-4E27-AE94-A79C0900B1EE}" type="slidenum">
              <a:rPr lang="en-US" sz="1600">
                <a:solidFill>
                  <a:schemeClr val="tx1"/>
                </a:solidFill>
              </a:rPr>
              <a:pPr/>
              <a:t>38</a:t>
            </a:fld>
            <a:endParaRPr lang="en-US" sz="1600">
              <a:solidFill>
                <a:schemeClr val="tx1"/>
              </a:solidFill>
            </a:endParaRPr>
          </a:p>
        </p:txBody>
      </p:sp>
    </p:spTree>
    <p:extLst>
      <p:ext uri="{BB962C8B-B14F-4D97-AF65-F5344CB8AC3E}">
        <p14:creationId xmlns:p14="http://schemas.microsoft.com/office/powerpoint/2010/main" val="3345316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858000"/>
            <a:ext cx="1150083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703060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t>Buffer Cache</a:t>
            </a:r>
          </a:p>
        </p:txBody>
      </p:sp>
      <p:sp>
        <p:nvSpPr>
          <p:cNvPr id="9219" name="Content Placeholder 2"/>
          <p:cNvSpPr>
            <a:spLocks noGrp="1"/>
          </p:cNvSpPr>
          <p:nvPr>
            <p:ph idx="1"/>
          </p:nvPr>
        </p:nvSpPr>
        <p:spPr>
          <a:xfrm>
            <a:off x="914400" y="1503363"/>
            <a:ext cx="10363200" cy="4114800"/>
          </a:xfrm>
        </p:spPr>
        <p:txBody>
          <a:bodyPr>
            <a:normAutofit/>
          </a:bodyPr>
          <a:lstStyle/>
          <a:p>
            <a:pPr algn="just"/>
            <a:r>
              <a:rPr lang="en-US" sz="3200"/>
              <a:t>The kernel could read and write directly to and from the disk for all the file system accesses but system response time and throughput would be poor because of the slow disk transfer rate. </a:t>
            </a:r>
          </a:p>
          <a:p>
            <a:pPr algn="just"/>
            <a:r>
              <a:rPr lang="en-US" sz="3200"/>
              <a:t>The kernel therefore attempts to minimize the frequency of disk access by keeping a pool of internal data buffers, called the buffer cache. </a:t>
            </a:r>
          </a:p>
          <a:p>
            <a:pPr algn="just"/>
            <a:endParaRPr lang="en-US" sz="3200"/>
          </a:p>
        </p:txBody>
      </p:sp>
      <p:sp>
        <p:nvSpPr>
          <p:cNvPr id="92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rgbClr val="3333CC"/>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fld id="{55237123-3D5E-49D7-B76D-C06D1707A57C}" type="slidenum">
              <a:rPr lang="en-US" sz="1600">
                <a:solidFill>
                  <a:schemeClr val="tx1"/>
                </a:solidFill>
              </a:rPr>
              <a:pPr/>
              <a:t>4</a:t>
            </a:fld>
            <a:endParaRPr lang="en-US" sz="1600">
              <a:solidFill>
                <a:schemeClr val="tx1"/>
              </a:solidFill>
            </a:endParaRPr>
          </a:p>
        </p:txBody>
      </p:sp>
    </p:spTree>
    <p:extLst>
      <p:ext uri="{BB962C8B-B14F-4D97-AF65-F5344CB8AC3E}">
        <p14:creationId xmlns:p14="http://schemas.microsoft.com/office/powerpoint/2010/main" val="4034127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858000"/>
            <a:ext cx="1150083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585927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286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36176" y="6632993"/>
            <a:ext cx="1150083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489531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858000"/>
            <a:ext cx="1150083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437279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488668"/>
            <a:ext cx="3173506" cy="369332"/>
          </a:xfrm>
          <a:prstGeom prst="rect">
            <a:avLst/>
          </a:prstGeom>
          <a:solidFill>
            <a:schemeClr val="tx1"/>
          </a:solidFill>
        </p:spPr>
        <p:txBody>
          <a:bodyPr wrap="square" rtlCol="0">
            <a:spAutoFit/>
          </a:bodyPr>
          <a:lstStyle/>
          <a:p>
            <a:endParaRPr lang="en-US" dirty="0"/>
          </a:p>
        </p:txBody>
      </p:sp>
      <p:sp>
        <p:nvSpPr>
          <p:cNvPr id="4" name="TextBox 3"/>
          <p:cNvSpPr txBox="1"/>
          <p:nvPr/>
        </p:nvSpPr>
        <p:spPr>
          <a:xfrm>
            <a:off x="9018494" y="6488668"/>
            <a:ext cx="3173506"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654215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488668"/>
            <a:ext cx="3173506" cy="369332"/>
          </a:xfrm>
          <a:prstGeom prst="rect">
            <a:avLst/>
          </a:prstGeom>
          <a:solidFill>
            <a:schemeClr val="tx1"/>
          </a:solidFill>
        </p:spPr>
        <p:txBody>
          <a:bodyPr wrap="square" rtlCol="0">
            <a:spAutoFit/>
          </a:bodyPr>
          <a:lstStyle/>
          <a:p>
            <a:endParaRPr lang="en-US" dirty="0"/>
          </a:p>
        </p:txBody>
      </p:sp>
      <p:sp>
        <p:nvSpPr>
          <p:cNvPr id="4" name="TextBox 3"/>
          <p:cNvSpPr txBox="1"/>
          <p:nvPr/>
        </p:nvSpPr>
        <p:spPr>
          <a:xfrm>
            <a:off x="8785411" y="6488668"/>
            <a:ext cx="3173506"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554207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B5A5-7481-4927-A17E-10733624D414}"/>
              </a:ext>
            </a:extLst>
          </p:cNvPr>
          <p:cNvSpPr>
            <a:spLocks noGrp="1"/>
          </p:cNvSpPr>
          <p:nvPr>
            <p:ph type="title"/>
          </p:nvPr>
        </p:nvSpPr>
        <p:spPr/>
        <p:txBody>
          <a:bodyPr/>
          <a:lstStyle/>
          <a:p>
            <a:r>
              <a:rPr lang="en-IN" b="1" dirty="0"/>
              <a:t>Scenario 1</a:t>
            </a:r>
            <a:endParaRPr lang="en-US" dirty="0"/>
          </a:p>
        </p:txBody>
      </p:sp>
      <p:sp>
        <p:nvSpPr>
          <p:cNvPr id="3" name="Content Placeholder 2">
            <a:extLst>
              <a:ext uri="{FF2B5EF4-FFF2-40B4-BE49-F238E27FC236}">
                <a16:creationId xmlns:a16="http://schemas.microsoft.com/office/drawing/2014/main" id="{F05E045E-B140-422B-9CDA-2718D4EE9162}"/>
              </a:ext>
            </a:extLst>
          </p:cNvPr>
          <p:cNvSpPr>
            <a:spLocks noGrp="1"/>
          </p:cNvSpPr>
          <p:nvPr>
            <p:ph idx="1"/>
          </p:nvPr>
        </p:nvSpPr>
        <p:spPr/>
        <p:txBody>
          <a:bodyPr>
            <a:noAutofit/>
          </a:bodyPr>
          <a:lstStyle/>
          <a:p>
            <a:pPr algn="l"/>
            <a:r>
              <a:rPr lang="en-US" sz="2400" b="0" i="0" u="none" strike="noStrike" baseline="0" dirty="0">
                <a:latin typeface="Fd82059-Identity-H"/>
              </a:rPr>
              <a:t>The kernel removes the buffer(4) from th</a:t>
            </a:r>
            <a:r>
              <a:rPr lang="en-US" sz="2400" dirty="0">
                <a:latin typeface="Fd82059-Identity-H"/>
              </a:rPr>
              <a:t>e free list, </a:t>
            </a:r>
            <a:r>
              <a:rPr lang="en-US" sz="2400" b="0" i="0" u="none" strike="noStrike" baseline="0" dirty="0">
                <a:latin typeface="Fd82059-Identity-H"/>
              </a:rPr>
              <a:t>leaves the buffer marked busy; no other process can access it and change its contents while it is busy, thus preserving the integrity of the data in the buffer.</a:t>
            </a:r>
          </a:p>
          <a:p>
            <a:pPr algn="l"/>
            <a:r>
              <a:rPr lang="en-US" sz="2400" b="0" i="0" u="none" strike="noStrike" baseline="0" dirty="0">
                <a:latin typeface="Fd82059-Identity-H"/>
              </a:rPr>
              <a:t>When the kernel finishes using the buffer, it releases the buffer.</a:t>
            </a:r>
          </a:p>
          <a:p>
            <a:pPr algn="l"/>
            <a:r>
              <a:rPr lang="en-US" sz="2400" b="0" i="0" u="none" strike="noStrike" baseline="0" dirty="0">
                <a:latin typeface="Fd82059-Identity-H"/>
              </a:rPr>
              <a:t>It wakes up processes that had fallen asleep because the buffer was busy and processes that had fallen asleep because no buffers remained on the free list.</a:t>
            </a:r>
          </a:p>
          <a:p>
            <a:pPr algn="l"/>
            <a:r>
              <a:rPr lang="en-US" sz="2400" b="0" i="0" u="none" strike="noStrike" baseline="0" dirty="0">
                <a:latin typeface="Fd82059-Identity-H"/>
              </a:rPr>
              <a:t>The kernel places the buffer at the end of the free list, unless an </a:t>
            </a:r>
            <a:r>
              <a:rPr lang="en-US" sz="2400" dirty="0">
                <a:latin typeface="Fd1324556-Identity-H"/>
              </a:rPr>
              <a:t>I/O</a:t>
            </a:r>
            <a:r>
              <a:rPr lang="en-US" sz="2400" b="0" i="0" u="none" strike="noStrike" baseline="0" dirty="0">
                <a:latin typeface="Fd1324556-Identity-H"/>
              </a:rPr>
              <a:t> </a:t>
            </a:r>
            <a:r>
              <a:rPr lang="en-US" sz="2400" b="0" i="0" u="none" strike="noStrike" baseline="0" dirty="0">
                <a:latin typeface="Fd82059-Identity-H"/>
              </a:rPr>
              <a:t>error occurred or unless it specifically marked the buffer "old," as will be seen later.</a:t>
            </a:r>
          </a:p>
          <a:p>
            <a:pPr algn="l"/>
            <a:r>
              <a:rPr lang="en-US" sz="2400" b="0" i="0" u="none" strike="noStrike" baseline="0" dirty="0">
                <a:latin typeface="Fd82059-Identity-H"/>
              </a:rPr>
              <a:t>Else it places the buffer at the beginning of the free list. The buffer is now free for another process to claim it.</a:t>
            </a:r>
          </a:p>
          <a:p>
            <a:pPr algn="l"/>
            <a:r>
              <a:rPr lang="en-US" sz="2400" b="0" i="0" u="none" strike="noStrike" baseline="0" dirty="0">
                <a:latin typeface="Fd82059-Identity-H"/>
              </a:rPr>
              <a:t>The kernel raises the processor execution level to prevent disk interrupts while manipulating the free list, thereby preventing corruption of the buffer pointers</a:t>
            </a:r>
            <a:endParaRPr lang="en-US" sz="2400" dirty="0"/>
          </a:p>
        </p:txBody>
      </p:sp>
    </p:spTree>
    <p:extLst>
      <p:ext uri="{BB962C8B-B14F-4D97-AF65-F5344CB8AC3E}">
        <p14:creationId xmlns:p14="http://schemas.microsoft.com/office/powerpoint/2010/main" val="1510496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858000"/>
            <a:ext cx="11672047"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146540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7236" y="6448327"/>
            <a:ext cx="2931459" cy="369332"/>
          </a:xfrm>
          <a:prstGeom prst="rect">
            <a:avLst/>
          </a:prstGeom>
          <a:solidFill>
            <a:schemeClr val="tx1"/>
          </a:solidFill>
        </p:spPr>
        <p:txBody>
          <a:bodyPr wrap="square" rtlCol="0">
            <a:spAutoFit/>
          </a:bodyPr>
          <a:lstStyle/>
          <a:p>
            <a:endParaRPr lang="en-US" dirty="0"/>
          </a:p>
        </p:txBody>
      </p:sp>
      <p:sp>
        <p:nvSpPr>
          <p:cNvPr id="4" name="TextBox 3"/>
          <p:cNvSpPr txBox="1"/>
          <p:nvPr/>
        </p:nvSpPr>
        <p:spPr>
          <a:xfrm>
            <a:off x="9260541" y="6488668"/>
            <a:ext cx="2931459"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452875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0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673334"/>
            <a:ext cx="2931459" cy="369332"/>
          </a:xfrm>
          <a:prstGeom prst="rect">
            <a:avLst/>
          </a:prstGeom>
          <a:solidFill>
            <a:schemeClr val="tx1"/>
          </a:solidFill>
        </p:spPr>
        <p:txBody>
          <a:bodyPr wrap="square" rtlCol="0">
            <a:spAutoFit/>
          </a:bodyPr>
          <a:lstStyle/>
          <a:p>
            <a:endParaRPr lang="en-US" dirty="0"/>
          </a:p>
        </p:txBody>
      </p:sp>
      <p:sp>
        <p:nvSpPr>
          <p:cNvPr id="4" name="TextBox 3"/>
          <p:cNvSpPr txBox="1"/>
          <p:nvPr/>
        </p:nvSpPr>
        <p:spPr>
          <a:xfrm>
            <a:off x="9260541" y="6673334"/>
            <a:ext cx="2931459"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136779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870D5-CD55-4480-81C0-F15FD0C48FFE}"/>
              </a:ext>
            </a:extLst>
          </p:cNvPr>
          <p:cNvSpPr>
            <a:spLocks noGrp="1"/>
          </p:cNvSpPr>
          <p:nvPr>
            <p:ph type="title"/>
          </p:nvPr>
        </p:nvSpPr>
        <p:spPr/>
        <p:txBody>
          <a:bodyPr/>
          <a:lstStyle/>
          <a:p>
            <a:r>
              <a:rPr lang="en-IN" b="1" dirty="0"/>
              <a:t>Scenario 2</a:t>
            </a:r>
            <a:endParaRPr lang="en-US" dirty="0"/>
          </a:p>
        </p:txBody>
      </p:sp>
      <p:sp>
        <p:nvSpPr>
          <p:cNvPr id="3" name="Content Placeholder 2">
            <a:extLst>
              <a:ext uri="{FF2B5EF4-FFF2-40B4-BE49-F238E27FC236}">
                <a16:creationId xmlns:a16="http://schemas.microsoft.com/office/drawing/2014/main" id="{B2C1817E-F0D7-483E-BC2E-A9D1697EC226}"/>
              </a:ext>
            </a:extLst>
          </p:cNvPr>
          <p:cNvSpPr>
            <a:spLocks noGrp="1"/>
          </p:cNvSpPr>
          <p:nvPr>
            <p:ph idx="1"/>
          </p:nvPr>
        </p:nvSpPr>
        <p:spPr/>
        <p:txBody>
          <a:bodyPr>
            <a:normAutofit/>
          </a:bodyPr>
          <a:lstStyle/>
          <a:p>
            <a:pPr algn="l"/>
            <a:r>
              <a:rPr lang="en-US" sz="2400" dirty="0">
                <a:latin typeface="Fd82059-Identity-H"/>
              </a:rPr>
              <a:t>When kernel could not find the requested buffer, T</a:t>
            </a:r>
            <a:r>
              <a:rPr lang="en-US" sz="2400" b="0" i="0" u="none" strike="noStrike" baseline="0" dirty="0">
                <a:latin typeface="Fd82059-Identity-H"/>
              </a:rPr>
              <a:t>he kernel removes the first buffer from the free list instead; that buffer had been allocated to another disk block and is also on </a:t>
            </a:r>
            <a:r>
              <a:rPr lang="en-US" sz="2400" b="0" i="0" u="none" strike="noStrike" baseline="0" dirty="0">
                <a:latin typeface="Fd1329216-Identity-H"/>
              </a:rPr>
              <a:t>a </a:t>
            </a:r>
            <a:r>
              <a:rPr lang="en-US" sz="2400" b="0" i="0" u="none" strike="noStrike" baseline="0" dirty="0">
                <a:latin typeface="Fd82059-Identity-H"/>
              </a:rPr>
              <a:t>hash queue.</a:t>
            </a:r>
          </a:p>
          <a:p>
            <a:pPr algn="l"/>
            <a:r>
              <a:rPr lang="en-US" sz="2400" b="0" i="0" u="none" strike="noStrike" baseline="0" dirty="0">
                <a:latin typeface="Fd82059-Identity-H"/>
              </a:rPr>
              <a:t>The kernel marks the buffer busy, removes it from the hash queue where it currently resides, reassigns the buffer header's device and block number to that of the disk block for which the process is searching, and places the buffer on the correct hash queue.</a:t>
            </a:r>
          </a:p>
          <a:p>
            <a:pPr algn="l"/>
            <a:r>
              <a:rPr lang="en-US" sz="2400" dirty="0">
                <a:latin typeface="Fd527315-Identity-H"/>
              </a:rPr>
              <a:t>A</a:t>
            </a:r>
            <a:r>
              <a:rPr lang="en-US" sz="2400" b="0" i="0" u="none" strike="noStrike" baseline="0" dirty="0">
                <a:latin typeface="Fd527315-Identity-H"/>
              </a:rPr>
              <a:t>nother </a:t>
            </a:r>
            <a:r>
              <a:rPr lang="en-US" sz="2400" b="0" i="0" u="none" strike="noStrike" baseline="0" dirty="0">
                <a:latin typeface="Fd82059-Identity-H"/>
              </a:rPr>
              <a:t>process searching for the old disk block (3), will not find it in the pool and will have to allocate a new buffer for it from the free list.</a:t>
            </a:r>
          </a:p>
          <a:p>
            <a:pPr algn="l"/>
            <a:r>
              <a:rPr lang="en-US" sz="2400" b="0" i="0" u="none" strike="noStrike" baseline="0" dirty="0">
                <a:latin typeface="Fd82059-Identity-H"/>
              </a:rPr>
              <a:t>When the kernel finishes with the buffer, it releases it</a:t>
            </a:r>
            <a:r>
              <a:rPr lang="en-US" sz="2400" dirty="0">
                <a:latin typeface="Fd82059-Identity-H"/>
              </a:rPr>
              <a:t>.</a:t>
            </a:r>
            <a:endParaRPr lang="en-US" sz="2400" dirty="0"/>
          </a:p>
        </p:txBody>
      </p:sp>
    </p:spTree>
    <p:extLst>
      <p:ext uri="{BB962C8B-B14F-4D97-AF65-F5344CB8AC3E}">
        <p14:creationId xmlns:p14="http://schemas.microsoft.com/office/powerpoint/2010/main" val="98299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Need for Buffer Cache</a:t>
            </a:r>
          </a:p>
        </p:txBody>
      </p:sp>
      <p:sp>
        <p:nvSpPr>
          <p:cNvPr id="6" name="Content Placeholder 5"/>
          <p:cNvSpPr>
            <a:spLocks noGrp="1"/>
          </p:cNvSpPr>
          <p:nvPr>
            <p:ph idx="1"/>
          </p:nvPr>
        </p:nvSpPr>
        <p:spPr>
          <a:xfrm>
            <a:off x="677334" y="1815353"/>
            <a:ext cx="8596668" cy="4226009"/>
          </a:xfrm>
        </p:spPr>
        <p:txBody>
          <a:bodyPr>
            <a:noAutofit/>
          </a:bodyPr>
          <a:lstStyle/>
          <a:p>
            <a:r>
              <a:rPr lang="en-US" dirty="0"/>
              <a:t>Reading information from the disk</a:t>
            </a:r>
          </a:p>
          <a:p>
            <a:pPr lvl="1"/>
            <a:r>
              <a:rPr lang="en-US" sz="2000" dirty="0"/>
              <a:t>Very slow</a:t>
            </a:r>
          </a:p>
          <a:p>
            <a:r>
              <a:rPr lang="en-US" dirty="0"/>
              <a:t>Reading same part of the disk several times within short periods</a:t>
            </a:r>
          </a:p>
          <a:p>
            <a:pPr lvl="1"/>
            <a:r>
              <a:rPr lang="en-US" sz="2000" dirty="0"/>
              <a:t>Reduces response time and throughput of the system</a:t>
            </a:r>
          </a:p>
          <a:p>
            <a:r>
              <a:rPr lang="en-US" dirty="0"/>
              <a:t>Solution </a:t>
            </a:r>
            <a:r>
              <a:rPr lang="en-US" dirty="0">
                <a:solidFill>
                  <a:srgbClr val="C00000"/>
                </a:solidFill>
              </a:rPr>
              <a:t> - </a:t>
            </a:r>
            <a:r>
              <a:rPr lang="en-US" b="1" dirty="0">
                <a:solidFill>
                  <a:srgbClr val="C00000"/>
                </a:solidFill>
              </a:rPr>
              <a:t>Buffer Cache</a:t>
            </a:r>
          </a:p>
          <a:p>
            <a:pPr lvl="1"/>
            <a:r>
              <a:rPr lang="en-US" sz="2000" dirty="0"/>
              <a:t>Reading the information from disk  - once  </a:t>
            </a:r>
          </a:p>
          <a:p>
            <a:pPr lvl="1"/>
            <a:r>
              <a:rPr lang="en-US" sz="2000" dirty="0"/>
              <a:t>Keeping it in part of main memory -  for subsequent access</a:t>
            </a:r>
          </a:p>
          <a:p>
            <a:pPr lvl="1"/>
            <a:r>
              <a:rPr lang="en-US" sz="2000" dirty="0"/>
              <a:t>Speeds up all except the first read</a:t>
            </a:r>
          </a:p>
          <a:p>
            <a:r>
              <a:rPr lang="en-US" dirty="0"/>
              <a:t>Part of main memory used for this purpose - </a:t>
            </a:r>
            <a:r>
              <a:rPr lang="en-US" b="1" dirty="0"/>
              <a:t>Buffer Cache</a:t>
            </a:r>
          </a:p>
        </p:txBody>
      </p:sp>
      <p:sp>
        <p:nvSpPr>
          <p:cNvPr id="2" name="Slide Number Placeholder 1"/>
          <p:cNvSpPr>
            <a:spLocks noGrp="1"/>
          </p:cNvSpPr>
          <p:nvPr>
            <p:ph type="sldNum" sz="quarter" idx="12"/>
          </p:nvPr>
        </p:nvSpPr>
        <p:spPr/>
        <p:txBody>
          <a:bodyPr/>
          <a:lstStyle/>
          <a:p>
            <a:fld id="{4CE482DC-2269-4F26-9D2A-7E44B1A4CD85}" type="slidenum">
              <a:rPr lang="en-US" smtClean="0"/>
              <a:pPr/>
              <a:t>5</a:t>
            </a:fld>
            <a:endParaRPr lang="en-US" dirty="0"/>
          </a:p>
        </p:txBody>
      </p:sp>
    </p:spTree>
    <p:extLst>
      <p:ext uri="{BB962C8B-B14F-4D97-AF65-F5344CB8AC3E}">
        <p14:creationId xmlns:p14="http://schemas.microsoft.com/office/powerpoint/2010/main" val="3034600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7236" y="6858000"/>
            <a:ext cx="1212476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825280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488668"/>
            <a:ext cx="2931459" cy="369332"/>
          </a:xfrm>
          <a:prstGeom prst="rect">
            <a:avLst/>
          </a:prstGeom>
          <a:solidFill>
            <a:schemeClr val="tx1"/>
          </a:solidFill>
        </p:spPr>
        <p:txBody>
          <a:bodyPr wrap="square" rtlCol="0">
            <a:spAutoFit/>
          </a:bodyPr>
          <a:lstStyle/>
          <a:p>
            <a:endParaRPr lang="en-US" dirty="0"/>
          </a:p>
        </p:txBody>
      </p:sp>
      <p:sp>
        <p:nvSpPr>
          <p:cNvPr id="4" name="TextBox 3"/>
          <p:cNvSpPr txBox="1"/>
          <p:nvPr/>
        </p:nvSpPr>
        <p:spPr>
          <a:xfrm>
            <a:off x="8462682" y="6488668"/>
            <a:ext cx="2931459"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545159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488668"/>
            <a:ext cx="2931459" cy="369332"/>
          </a:xfrm>
          <a:prstGeom prst="rect">
            <a:avLst/>
          </a:prstGeom>
          <a:solidFill>
            <a:schemeClr val="tx1"/>
          </a:solidFill>
        </p:spPr>
        <p:txBody>
          <a:bodyPr wrap="square" rtlCol="0">
            <a:spAutoFit/>
          </a:bodyPr>
          <a:lstStyle/>
          <a:p>
            <a:endParaRPr lang="en-US" dirty="0"/>
          </a:p>
        </p:txBody>
      </p:sp>
      <p:sp>
        <p:nvSpPr>
          <p:cNvPr id="4" name="TextBox 3"/>
          <p:cNvSpPr txBox="1"/>
          <p:nvPr/>
        </p:nvSpPr>
        <p:spPr>
          <a:xfrm>
            <a:off x="8946776" y="6488668"/>
            <a:ext cx="2931459"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575642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2716-E4E1-48A3-AF3A-317342353A7B}"/>
              </a:ext>
            </a:extLst>
          </p:cNvPr>
          <p:cNvSpPr>
            <a:spLocks noGrp="1"/>
          </p:cNvSpPr>
          <p:nvPr>
            <p:ph type="title"/>
          </p:nvPr>
        </p:nvSpPr>
        <p:spPr/>
        <p:txBody>
          <a:bodyPr/>
          <a:lstStyle/>
          <a:p>
            <a:r>
              <a:rPr lang="en-IN" b="1" dirty="0"/>
              <a:t>Scenario 3</a:t>
            </a:r>
            <a:endParaRPr lang="en-US" dirty="0"/>
          </a:p>
        </p:txBody>
      </p:sp>
      <p:sp>
        <p:nvSpPr>
          <p:cNvPr id="3" name="Content Placeholder 2">
            <a:extLst>
              <a:ext uri="{FF2B5EF4-FFF2-40B4-BE49-F238E27FC236}">
                <a16:creationId xmlns:a16="http://schemas.microsoft.com/office/drawing/2014/main" id="{B2334875-4F1C-4B67-A3AD-393CECDC8384}"/>
              </a:ext>
            </a:extLst>
          </p:cNvPr>
          <p:cNvSpPr>
            <a:spLocks noGrp="1"/>
          </p:cNvSpPr>
          <p:nvPr>
            <p:ph idx="1"/>
          </p:nvPr>
        </p:nvSpPr>
        <p:spPr/>
        <p:txBody>
          <a:bodyPr>
            <a:normAutofit/>
          </a:bodyPr>
          <a:lstStyle/>
          <a:p>
            <a:pPr algn="l"/>
            <a:r>
              <a:rPr lang="en-US" sz="2400" dirty="0">
                <a:latin typeface="Fd82059-Identity-H"/>
              </a:rPr>
              <a:t>Requested buffer not on hash queue, so t</a:t>
            </a:r>
            <a:r>
              <a:rPr lang="en-US" sz="2400" b="0" i="0" u="none" strike="noStrike" baseline="0" dirty="0">
                <a:latin typeface="Fd82059-Identity-H"/>
              </a:rPr>
              <a:t>he kernel also has to allocate a buffer from the free list. </a:t>
            </a:r>
          </a:p>
          <a:p>
            <a:pPr algn="l"/>
            <a:r>
              <a:rPr lang="en-US" sz="2400" b="0" i="0" u="none" strike="noStrike" baseline="0" dirty="0">
                <a:latin typeface="Fd82059-Identity-H"/>
              </a:rPr>
              <a:t>However, it discovers that the buffer it removes from the free list has been marked for "delayed write," so it must write the contents of the buffer to disk before using the buffer.</a:t>
            </a:r>
          </a:p>
          <a:p>
            <a:pPr algn="l"/>
            <a:r>
              <a:rPr lang="en-US" sz="2400" b="0" i="0" u="none" strike="noStrike" baseline="0" dirty="0">
                <a:latin typeface="Fd82059-Identity-H"/>
              </a:rPr>
              <a:t>The kernel starts an asynchronous write to disk and removes the delayed write buffer from free list.</a:t>
            </a:r>
          </a:p>
          <a:p>
            <a:pPr algn="l"/>
            <a:r>
              <a:rPr lang="en-US" sz="2400" b="0" i="0" u="none" strike="noStrike" baseline="0" dirty="0">
                <a:latin typeface="Fd82059-Identity-H"/>
              </a:rPr>
              <a:t>And the kernel tries to allocate another(next free) buffer from the free list for the requesting process. </a:t>
            </a:r>
          </a:p>
          <a:p>
            <a:pPr algn="l"/>
            <a:r>
              <a:rPr lang="en-US" sz="2400" b="0" i="0" u="none" strike="noStrike" baseline="0" dirty="0">
                <a:latin typeface="Fd82059-Identity-H"/>
              </a:rPr>
              <a:t>When the asynchronous write completes for the delayed write buffer, the kernel releases the buffer and places it at the head of the free list</a:t>
            </a:r>
            <a:endParaRPr lang="en-US" sz="2400" dirty="0"/>
          </a:p>
        </p:txBody>
      </p:sp>
    </p:spTree>
    <p:extLst>
      <p:ext uri="{BB962C8B-B14F-4D97-AF65-F5344CB8AC3E}">
        <p14:creationId xmlns:p14="http://schemas.microsoft.com/office/powerpoint/2010/main" val="2602816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7236" y="6858000"/>
            <a:ext cx="1212476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551801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699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488668"/>
            <a:ext cx="2931459" cy="369332"/>
          </a:xfrm>
          <a:prstGeom prst="rect">
            <a:avLst/>
          </a:prstGeom>
          <a:solidFill>
            <a:schemeClr val="tx1"/>
          </a:solidFill>
        </p:spPr>
        <p:txBody>
          <a:bodyPr wrap="square" rtlCol="0">
            <a:spAutoFit/>
          </a:bodyPr>
          <a:lstStyle/>
          <a:p>
            <a:endParaRPr lang="en-US" dirty="0"/>
          </a:p>
        </p:txBody>
      </p:sp>
      <p:sp>
        <p:nvSpPr>
          <p:cNvPr id="4" name="TextBox 3"/>
          <p:cNvSpPr txBox="1"/>
          <p:nvPr/>
        </p:nvSpPr>
        <p:spPr>
          <a:xfrm>
            <a:off x="9027459" y="6488668"/>
            <a:ext cx="2931459"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58353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2AF3-66EB-4FE7-89F5-2A4D5FEDE722}"/>
              </a:ext>
            </a:extLst>
          </p:cNvPr>
          <p:cNvSpPr>
            <a:spLocks noGrp="1"/>
          </p:cNvSpPr>
          <p:nvPr>
            <p:ph type="title"/>
          </p:nvPr>
        </p:nvSpPr>
        <p:spPr/>
        <p:txBody>
          <a:bodyPr/>
          <a:lstStyle/>
          <a:p>
            <a:r>
              <a:rPr lang="en-IN" b="1" dirty="0"/>
              <a:t>Scenario 4</a:t>
            </a:r>
            <a:endParaRPr lang="en-US" dirty="0"/>
          </a:p>
        </p:txBody>
      </p:sp>
      <p:sp>
        <p:nvSpPr>
          <p:cNvPr id="3" name="Content Placeholder 2">
            <a:extLst>
              <a:ext uri="{FF2B5EF4-FFF2-40B4-BE49-F238E27FC236}">
                <a16:creationId xmlns:a16="http://schemas.microsoft.com/office/drawing/2014/main" id="{A924D378-B241-4D06-835D-4F6515836DEE}"/>
              </a:ext>
            </a:extLst>
          </p:cNvPr>
          <p:cNvSpPr>
            <a:spLocks noGrp="1"/>
          </p:cNvSpPr>
          <p:nvPr>
            <p:ph idx="1"/>
          </p:nvPr>
        </p:nvSpPr>
        <p:spPr/>
        <p:txBody>
          <a:bodyPr>
            <a:normAutofit/>
          </a:bodyPr>
          <a:lstStyle/>
          <a:p>
            <a:pPr algn="l"/>
            <a:r>
              <a:rPr lang="en-US" sz="2400" b="0" i="0" u="none" strike="noStrike" baseline="0" dirty="0">
                <a:latin typeface="Fd82059-Identity-H"/>
              </a:rPr>
              <a:t>Here the requested buffer 18 it not on the hash queue, so the kernel attempts to allocate a new buffer from the free list, as in the second scenario. </a:t>
            </a:r>
          </a:p>
          <a:p>
            <a:pPr algn="l"/>
            <a:r>
              <a:rPr lang="en-US" sz="2400" b="0" i="0" u="none" strike="noStrike" baseline="0" dirty="0">
                <a:latin typeface="Fd82059-Identity-H"/>
              </a:rPr>
              <a:t>However, no buffers are available on the free list, so process </a:t>
            </a:r>
            <a:r>
              <a:rPr lang="en-US" sz="2400" b="0" i="0" u="none" strike="noStrike" baseline="0" dirty="0">
                <a:latin typeface="Fd527315-Identity-H"/>
              </a:rPr>
              <a:t>A </a:t>
            </a:r>
            <a:r>
              <a:rPr lang="en-US" sz="2400" b="0" i="0" u="none" strike="noStrike" baseline="0" dirty="0">
                <a:latin typeface="Fd82059-Identity-H"/>
              </a:rPr>
              <a:t>goes to sleep until another process frees a buffer. </a:t>
            </a:r>
          </a:p>
          <a:p>
            <a:pPr algn="l"/>
            <a:r>
              <a:rPr lang="en-US" sz="2400" b="0" i="0" u="none" strike="noStrike" baseline="0" dirty="0">
                <a:latin typeface="Fd82059-Identity-H"/>
              </a:rPr>
              <a:t>When the kernel schedules process </a:t>
            </a:r>
            <a:r>
              <a:rPr lang="en-US" sz="2400" b="0" i="0" u="none" strike="noStrike" baseline="0" dirty="0">
                <a:latin typeface="Fd527315-Identity-H"/>
              </a:rPr>
              <a:t>A, </a:t>
            </a:r>
            <a:r>
              <a:rPr lang="en-US" sz="2400" b="0" i="0" u="none" strike="noStrike" baseline="0" dirty="0">
                <a:latin typeface="Fd82059-Identity-H"/>
              </a:rPr>
              <a:t>it must search the hash queue again for the block. </a:t>
            </a:r>
          </a:p>
          <a:p>
            <a:pPr algn="l"/>
            <a:r>
              <a:rPr lang="en-US" sz="2400" b="0" i="0" u="none" strike="noStrike" baseline="0" dirty="0">
                <a:latin typeface="Fd82059-Identity-H"/>
              </a:rPr>
              <a:t>It cannot allocate a buffer immediately from the free list, because it is possible that several processes were waiting for a free buffer and that one of them allocated a newly freed buffer.</a:t>
            </a:r>
            <a:endParaRPr lang="en-US" sz="2400" dirty="0"/>
          </a:p>
        </p:txBody>
      </p:sp>
    </p:spTree>
    <p:extLst>
      <p:ext uri="{BB962C8B-B14F-4D97-AF65-F5344CB8AC3E}">
        <p14:creationId xmlns:p14="http://schemas.microsoft.com/office/powerpoint/2010/main" val="1990913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ace for free buff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3" y="-22302"/>
            <a:ext cx="11849878" cy="693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738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7236" y="6858000"/>
            <a:ext cx="1212476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146290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488668"/>
            <a:ext cx="2931459" cy="369332"/>
          </a:xfrm>
          <a:prstGeom prst="rect">
            <a:avLst/>
          </a:prstGeom>
          <a:solidFill>
            <a:schemeClr val="tx1"/>
          </a:solidFill>
        </p:spPr>
        <p:txBody>
          <a:bodyPr wrap="square" rtlCol="0">
            <a:spAutoFit/>
          </a:bodyPr>
          <a:lstStyle/>
          <a:p>
            <a:endParaRPr lang="en-US" dirty="0"/>
          </a:p>
        </p:txBody>
      </p:sp>
      <p:sp>
        <p:nvSpPr>
          <p:cNvPr id="4" name="TextBox 3"/>
          <p:cNvSpPr txBox="1"/>
          <p:nvPr/>
        </p:nvSpPr>
        <p:spPr>
          <a:xfrm>
            <a:off x="9260541" y="6488668"/>
            <a:ext cx="2931459"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358152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1150083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687255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F088-9C1B-4E1F-9045-53D1707BED64}"/>
              </a:ext>
            </a:extLst>
          </p:cNvPr>
          <p:cNvSpPr>
            <a:spLocks noGrp="1"/>
          </p:cNvSpPr>
          <p:nvPr>
            <p:ph type="title"/>
          </p:nvPr>
        </p:nvSpPr>
        <p:spPr/>
        <p:txBody>
          <a:bodyPr/>
          <a:lstStyle/>
          <a:p>
            <a:r>
              <a:rPr lang="en-IN" b="1" dirty="0"/>
              <a:t>Scenario 5</a:t>
            </a:r>
            <a:endParaRPr lang="en-US" b="1" dirty="0"/>
          </a:p>
        </p:txBody>
      </p:sp>
      <p:sp>
        <p:nvSpPr>
          <p:cNvPr id="3" name="Content Placeholder 2">
            <a:extLst>
              <a:ext uri="{FF2B5EF4-FFF2-40B4-BE49-F238E27FC236}">
                <a16:creationId xmlns:a16="http://schemas.microsoft.com/office/drawing/2014/main" id="{013CD829-819D-445C-B440-FB49ACAE3CF4}"/>
              </a:ext>
            </a:extLst>
          </p:cNvPr>
          <p:cNvSpPr>
            <a:spLocks noGrp="1"/>
          </p:cNvSpPr>
          <p:nvPr>
            <p:ph idx="1"/>
          </p:nvPr>
        </p:nvSpPr>
        <p:spPr/>
        <p:txBody>
          <a:bodyPr>
            <a:normAutofit/>
          </a:bodyPr>
          <a:lstStyle/>
          <a:p>
            <a:pPr algn="l"/>
            <a:r>
              <a:rPr lang="en-US" sz="2400" b="0" i="0" u="none" strike="noStrike" baseline="0" dirty="0">
                <a:latin typeface="Fd1265630-Identity-H"/>
              </a:rPr>
              <a:t>Process B (going through scenario 5) will find the requested block, locked on the hash queue. </a:t>
            </a:r>
          </a:p>
          <a:p>
            <a:pPr algn="l"/>
            <a:r>
              <a:rPr lang="en-US" sz="2400" b="0" i="0" u="none" strike="noStrike" baseline="0" dirty="0">
                <a:latin typeface="Fd1265630-Identity-H"/>
              </a:rPr>
              <a:t>Since it is illegal to use a locked buffer and it is illegal to allocate a second buffer for a disk block, process B marks the buffer "in demand" and then sleeps and waits for process A to release the buffer.</a:t>
            </a:r>
          </a:p>
          <a:p>
            <a:pPr algn="l"/>
            <a:r>
              <a:rPr lang="en-US" sz="2400" b="0" i="0" u="none" strike="noStrike" baseline="0" dirty="0">
                <a:latin typeface="Fd1265630-Identity-H"/>
              </a:rPr>
              <a:t>Process A will eventually release the buffer and notice that the buffer is in demand. </a:t>
            </a:r>
          </a:p>
          <a:p>
            <a:pPr algn="l"/>
            <a:r>
              <a:rPr lang="en-US" sz="2400" b="0" i="0" u="none" strike="noStrike" baseline="0" dirty="0">
                <a:latin typeface="Fd1265630-Identity-H"/>
              </a:rPr>
              <a:t>It awakens all processes sleeping on the event "the buffer becomes free,“ including process B. </a:t>
            </a:r>
          </a:p>
          <a:p>
            <a:pPr algn="l"/>
            <a:r>
              <a:rPr lang="en-US" sz="2400" b="0" i="0" u="none" strike="noStrike" baseline="0" dirty="0">
                <a:latin typeface="Fd1265630-Identity-H"/>
              </a:rPr>
              <a:t>When the kernel again schedules process B, process B must verify that the buffer is free.</a:t>
            </a:r>
            <a:endParaRPr lang="en-US" sz="2400" dirty="0"/>
          </a:p>
        </p:txBody>
      </p:sp>
    </p:spTree>
    <p:extLst>
      <p:ext uri="{BB962C8B-B14F-4D97-AF65-F5344CB8AC3E}">
        <p14:creationId xmlns:p14="http://schemas.microsoft.com/office/powerpoint/2010/main" val="1355345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race for locked buff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9" y="-44114"/>
            <a:ext cx="11569959" cy="693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38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858000"/>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843511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1922105" y="1082352"/>
            <a:ext cx="8266923" cy="1015663"/>
          </a:xfrm>
          <a:prstGeom prst="rect">
            <a:avLst/>
          </a:prstGeom>
          <a:noFill/>
        </p:spPr>
        <p:txBody>
          <a:bodyPr wrap="square" rtlCol="0">
            <a:spAutoFit/>
          </a:bodyPr>
          <a:lstStyle/>
          <a:p>
            <a:r>
              <a:rPr lang="en-IN" sz="2000" b="1" dirty="0"/>
              <a:t>Algorithm: </a:t>
            </a:r>
            <a:r>
              <a:rPr lang="en-IN" sz="2000" b="1" dirty="0" err="1"/>
              <a:t>getblk</a:t>
            </a:r>
            <a:r>
              <a:rPr lang="en-IN" sz="2000" b="1" dirty="0"/>
              <a:t>()</a:t>
            </a:r>
          </a:p>
          <a:p>
            <a:r>
              <a:rPr lang="en-IN" sz="2000" b="1" dirty="0"/>
              <a:t>Input: File System Number, Block Number</a:t>
            </a:r>
          </a:p>
          <a:p>
            <a:r>
              <a:rPr lang="en-IN" sz="2000" b="1" dirty="0"/>
              <a:t>Output: Locked Buffer that can now be used for block</a:t>
            </a:r>
          </a:p>
        </p:txBody>
      </p:sp>
      <p:sp>
        <p:nvSpPr>
          <p:cNvPr id="4" name="TextBox 3"/>
          <p:cNvSpPr txBox="1"/>
          <p:nvPr/>
        </p:nvSpPr>
        <p:spPr>
          <a:xfrm>
            <a:off x="-309282"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301454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89964" y="6673334"/>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553579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725710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765597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591033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865974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09742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028623"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872574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993440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4202677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57197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385698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359130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941342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871315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741306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23E22-836E-45B9-97F4-929E432A6E54}"/>
              </a:ext>
            </a:extLst>
          </p:cNvPr>
          <p:cNvPicPr>
            <a:picLocks noChangeAspect="1"/>
          </p:cNvPicPr>
          <p:nvPr/>
        </p:nvPicPr>
        <p:blipFill>
          <a:blip r:embed="rId2"/>
          <a:stretch>
            <a:fillRect/>
          </a:stretch>
        </p:blipFill>
        <p:spPr>
          <a:xfrm>
            <a:off x="1559378" y="161747"/>
            <a:ext cx="8809263" cy="6613851"/>
          </a:xfrm>
          <a:prstGeom prst="rect">
            <a:avLst/>
          </a:prstGeom>
        </p:spPr>
      </p:pic>
    </p:spTree>
    <p:extLst>
      <p:ext uri="{BB962C8B-B14F-4D97-AF65-F5344CB8AC3E}">
        <p14:creationId xmlns:p14="http://schemas.microsoft.com/office/powerpoint/2010/main" val="610955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671082-D14C-4B31-9F76-4AEE15FC372D}"/>
              </a:ext>
            </a:extLst>
          </p:cNvPr>
          <p:cNvPicPr>
            <a:picLocks noChangeAspect="1"/>
          </p:cNvPicPr>
          <p:nvPr/>
        </p:nvPicPr>
        <p:blipFill>
          <a:blip r:embed="rId2"/>
          <a:stretch>
            <a:fillRect/>
          </a:stretch>
        </p:blipFill>
        <p:spPr>
          <a:xfrm>
            <a:off x="1778882" y="55670"/>
            <a:ext cx="8810197" cy="6614552"/>
          </a:xfrm>
          <a:prstGeom prst="rect">
            <a:avLst/>
          </a:prstGeom>
        </p:spPr>
      </p:pic>
    </p:spTree>
    <p:extLst>
      <p:ext uri="{BB962C8B-B14F-4D97-AF65-F5344CB8AC3E}">
        <p14:creationId xmlns:p14="http://schemas.microsoft.com/office/powerpoint/2010/main" val="187701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658818"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549924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611029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903306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751308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340399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544039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228389" y="4287417"/>
            <a:ext cx="7539134" cy="369332"/>
          </a:xfrm>
          <a:prstGeom prst="rect">
            <a:avLst/>
          </a:prstGeom>
          <a:noFill/>
        </p:spPr>
        <p:txBody>
          <a:bodyPr wrap="square" rtlCol="0">
            <a:spAutoFit/>
          </a:bodyPr>
          <a:lstStyle/>
          <a:p>
            <a:r>
              <a:rPr lang="en-IN" b="1" dirty="0"/>
              <a:t>Raise processor execution level to block interrupts</a:t>
            </a:r>
          </a:p>
        </p:txBody>
      </p:sp>
      <p:sp>
        <p:nvSpPr>
          <p:cNvPr id="4" name="TextBox 3"/>
          <p:cNvSpPr txBox="1"/>
          <p:nvPr/>
        </p:nvSpPr>
        <p:spPr>
          <a:xfrm>
            <a:off x="3156857" y="5988680"/>
            <a:ext cx="7539134" cy="369332"/>
          </a:xfrm>
          <a:prstGeom prst="rect">
            <a:avLst/>
          </a:prstGeom>
          <a:noFill/>
        </p:spPr>
        <p:txBody>
          <a:bodyPr wrap="square" rtlCol="0">
            <a:spAutoFit/>
          </a:bodyPr>
          <a:lstStyle/>
          <a:p>
            <a:r>
              <a:rPr lang="en-IN" b="1" dirty="0"/>
              <a:t>Lower processor execution level to allow interrupts</a:t>
            </a:r>
          </a:p>
        </p:txBody>
      </p:sp>
      <p:sp>
        <p:nvSpPr>
          <p:cNvPr id="5" name="TextBox 4"/>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15882932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76001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6176" y="6555903"/>
            <a:ext cx="11967882"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34759880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F1FA-37B2-4763-AC40-8AE7A6B4730E}"/>
              </a:ext>
            </a:extLst>
          </p:cNvPr>
          <p:cNvSpPr>
            <a:spLocks noGrp="1"/>
          </p:cNvSpPr>
          <p:nvPr>
            <p:ph type="ctrTitle"/>
          </p:nvPr>
        </p:nvSpPr>
        <p:spPr/>
        <p:txBody>
          <a:bodyPr/>
          <a:lstStyle/>
          <a:p>
            <a:r>
              <a:rPr lang="en-IN"/>
              <a:t>Thank you!</a:t>
            </a:r>
            <a:endParaRPr lang="en-US"/>
          </a:p>
        </p:txBody>
      </p:sp>
    </p:spTree>
    <p:extLst>
      <p:ext uri="{BB962C8B-B14F-4D97-AF65-F5344CB8AC3E}">
        <p14:creationId xmlns:p14="http://schemas.microsoft.com/office/powerpoint/2010/main" val="2768967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3" name="TextBox 2"/>
          <p:cNvSpPr txBox="1"/>
          <p:nvPr/>
        </p:nvSpPr>
        <p:spPr>
          <a:xfrm>
            <a:off x="-334850" y="6673334"/>
            <a:ext cx="3139834" cy="369332"/>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519339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1162</TotalTime>
  <Words>2488</Words>
  <Application>Microsoft Office PowerPoint</Application>
  <PresentationFormat>Widescreen</PresentationFormat>
  <Paragraphs>227</Paragraphs>
  <Slides>88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Calibri</vt:lpstr>
      <vt:lpstr>Calibri Light</vt:lpstr>
      <vt:lpstr>Fd1265630-Identity-H</vt:lpstr>
      <vt:lpstr>Fd1324556-Identity-H</vt:lpstr>
      <vt:lpstr>Fd1329216-Identity-H</vt:lpstr>
      <vt:lpstr>Fd527315-Identity-H</vt:lpstr>
      <vt:lpstr>Fd82059-Identity-H</vt:lpstr>
      <vt:lpstr>Times New Roman</vt:lpstr>
      <vt:lpstr>Office Theme</vt:lpstr>
      <vt:lpstr>BUFFER CACHE</vt:lpstr>
      <vt:lpstr>Kernel Architecture (UNIX)</vt:lpstr>
      <vt:lpstr>PowerPoint Presentation</vt:lpstr>
      <vt:lpstr>Buffer Cache</vt:lpstr>
      <vt:lpstr>Need for Buffer Cache</vt:lpstr>
      <vt:lpstr>PowerPoint Presentation</vt:lpstr>
      <vt:lpstr>PowerPoint Presentation</vt:lpstr>
      <vt:lpstr>PowerPoint Presentation</vt:lpstr>
      <vt:lpstr>PowerPoint Presentation</vt:lpstr>
      <vt:lpstr>PowerPoint Presentation</vt:lpstr>
      <vt:lpstr>PowerPoint Presentation</vt:lpstr>
      <vt:lpstr>Buffer Headers</vt:lpstr>
      <vt:lpstr>PowerPoint Presentation</vt:lpstr>
      <vt:lpstr>Buffer Headers</vt:lpstr>
      <vt:lpstr>Buffer Headers</vt:lpstr>
      <vt:lpstr>Buffer Headers</vt:lpstr>
      <vt:lpstr>Buffer Headers</vt:lpstr>
      <vt:lpstr>Buffer Headers</vt:lpstr>
      <vt:lpstr>Buffer Headers</vt:lpstr>
      <vt:lpstr>Buffer Headers</vt:lpstr>
      <vt:lpstr>Buffer Headers</vt:lpstr>
      <vt:lpstr>Buffer Headers</vt:lpstr>
      <vt:lpstr>Structure of the buffer pool – Free list</vt:lpstr>
      <vt:lpstr>PowerPoint Presentation</vt:lpstr>
      <vt:lpstr>PowerPoint Presentation</vt:lpstr>
      <vt:lpstr>PowerPoint Presentation</vt:lpstr>
      <vt:lpstr>PowerPoint Presentation</vt:lpstr>
      <vt:lpstr>PowerPoint Presentation</vt:lpstr>
      <vt:lpstr>PowerPoint Presentation</vt:lpstr>
      <vt:lpstr>Structure of the buffer pool</vt:lpstr>
      <vt:lpstr>Structure of the buffer pool</vt:lpstr>
      <vt:lpstr>Structure of the buffer pool – Hash Queue</vt:lpstr>
      <vt:lpstr>Structure of the buffer pool– Hash Queue</vt:lpstr>
      <vt:lpstr>Structures of the buffer pool– Hash Queue</vt:lpstr>
      <vt:lpstr>Structure of the buffer pool</vt:lpstr>
      <vt:lpstr>Structure of the buffer pool– Hash Queue</vt:lpstr>
      <vt:lpstr>Structure of the buffer pool</vt:lpstr>
      <vt:lpstr>Structure of the buffer pool</vt:lpstr>
      <vt:lpstr>PowerPoint Presentation</vt:lpstr>
      <vt:lpstr>PowerPoint Presentation</vt:lpstr>
      <vt:lpstr>PowerPoint Presentation</vt:lpstr>
      <vt:lpstr>PowerPoint Presentation</vt:lpstr>
      <vt:lpstr>PowerPoint Presentation</vt:lpstr>
      <vt:lpstr>PowerPoint Presentation</vt:lpstr>
      <vt:lpstr>Scenario 1</vt:lpstr>
      <vt:lpstr>PowerPoint Presentation</vt:lpstr>
      <vt:lpstr>PowerPoint Presentation</vt:lpstr>
      <vt:lpstr>PowerPoint Presentation</vt:lpstr>
      <vt:lpstr>Scenario 2</vt:lpstr>
      <vt:lpstr>PowerPoint Presentation</vt:lpstr>
      <vt:lpstr>PowerPoint Presentation</vt:lpstr>
      <vt:lpstr>PowerPoint Presentation</vt:lpstr>
      <vt:lpstr>Scenario 3</vt:lpstr>
      <vt:lpstr>PowerPoint Presentation</vt:lpstr>
      <vt:lpstr>PowerPoint Presentation</vt:lpstr>
      <vt:lpstr>Scenario 4</vt:lpstr>
      <vt:lpstr>PowerPoint Presentation</vt:lpstr>
      <vt:lpstr>PowerPoint Presentation</vt:lpstr>
      <vt:lpstr>PowerPoint Presentation</vt:lpstr>
      <vt:lpstr>Scenario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Vijayalakshmi R</dc:creator>
  <cp:lastModifiedBy>kirthi</cp:lastModifiedBy>
  <cp:revision>59</cp:revision>
  <dcterms:created xsi:type="dcterms:W3CDTF">2017-08-23T07:16:58Z</dcterms:created>
  <dcterms:modified xsi:type="dcterms:W3CDTF">2020-09-15T05:21:28Z</dcterms:modified>
</cp:coreProperties>
</file>